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0" r:id="rId4"/>
  </p:sldMasterIdLst>
  <p:notesMasterIdLst>
    <p:notesMasterId r:id="rId55"/>
  </p:notesMasterIdLst>
  <p:sldIdLst>
    <p:sldId id="283" r:id="rId5"/>
    <p:sldId id="316" r:id="rId6"/>
    <p:sldId id="307" r:id="rId7"/>
    <p:sldId id="285" r:id="rId8"/>
    <p:sldId id="286" r:id="rId9"/>
    <p:sldId id="257" r:id="rId10"/>
    <p:sldId id="327" r:id="rId11"/>
    <p:sldId id="258" r:id="rId12"/>
    <p:sldId id="313" r:id="rId13"/>
    <p:sldId id="300" r:id="rId14"/>
    <p:sldId id="298" r:id="rId15"/>
    <p:sldId id="328" r:id="rId16"/>
    <p:sldId id="260" r:id="rId17"/>
    <p:sldId id="292" r:id="rId18"/>
    <p:sldId id="269" r:id="rId19"/>
    <p:sldId id="326" r:id="rId20"/>
    <p:sldId id="311" r:id="rId21"/>
    <p:sldId id="325" r:id="rId22"/>
    <p:sldId id="331" r:id="rId23"/>
    <p:sldId id="293" r:id="rId24"/>
    <p:sldId id="294" r:id="rId25"/>
    <p:sldId id="295" r:id="rId26"/>
    <p:sldId id="301" r:id="rId27"/>
    <p:sldId id="302" r:id="rId28"/>
    <p:sldId id="261" r:id="rId29"/>
    <p:sldId id="317" r:id="rId30"/>
    <p:sldId id="318" r:id="rId31"/>
    <p:sldId id="319" r:id="rId32"/>
    <p:sldId id="267" r:id="rId33"/>
    <p:sldId id="303" r:id="rId34"/>
    <p:sldId id="262" r:id="rId35"/>
    <p:sldId id="297" r:id="rId36"/>
    <p:sldId id="296" r:id="rId37"/>
    <p:sldId id="289" r:id="rId38"/>
    <p:sldId id="320" r:id="rId39"/>
    <p:sldId id="314" r:id="rId40"/>
    <p:sldId id="291" r:id="rId41"/>
    <p:sldId id="263" r:id="rId42"/>
    <p:sldId id="278" r:id="rId43"/>
    <p:sldId id="305" r:id="rId44"/>
    <p:sldId id="306" r:id="rId45"/>
    <p:sldId id="329" r:id="rId46"/>
    <p:sldId id="330" r:id="rId47"/>
    <p:sldId id="315" r:id="rId48"/>
    <p:sldId id="272" r:id="rId49"/>
    <p:sldId id="290" r:id="rId50"/>
    <p:sldId id="275" r:id="rId51"/>
    <p:sldId id="308" r:id="rId52"/>
    <p:sldId id="323" r:id="rId53"/>
    <p:sldId id="268" r:id="rId54"/>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79713"/>
  </p:normalViewPr>
  <p:slideViewPr>
    <p:cSldViewPr snapToGrid="0">
      <p:cViewPr varScale="1">
        <p:scale>
          <a:sx n="55" d="100"/>
          <a:sy n="55" d="100"/>
        </p:scale>
        <p:origin x="102" y="77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035F4-4F80-4030-A468-A81D32016481}"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7B007AE9-796E-4099-ADE1-B2F8F044174B}">
      <dgm:prSet/>
      <dgm:spPr/>
      <dgm:t>
        <a:bodyPr/>
        <a:lstStyle/>
        <a:p>
          <a:r>
            <a:rPr lang="en-US" dirty="0"/>
            <a:t>Certification includes a series of tasks that compare the invoice with several documents</a:t>
          </a:r>
        </a:p>
      </dgm:t>
    </dgm:pt>
    <dgm:pt modelId="{5056BE7B-9D07-4B70-BEE5-A42718263A74}" type="parTrans" cxnId="{BC87B893-2D54-4E3D-9EF4-391483DC303A}">
      <dgm:prSet/>
      <dgm:spPr/>
      <dgm:t>
        <a:bodyPr/>
        <a:lstStyle/>
        <a:p>
          <a:endParaRPr lang="en-US"/>
        </a:p>
      </dgm:t>
    </dgm:pt>
    <dgm:pt modelId="{FDF40CA4-CD72-4BED-AE1E-8F1B10657C06}" type="sibTrans" cxnId="{BC87B893-2D54-4E3D-9EF4-391483DC303A}">
      <dgm:prSet/>
      <dgm:spPr/>
      <dgm:t>
        <a:bodyPr/>
        <a:lstStyle/>
        <a:p>
          <a:endParaRPr lang="en-US"/>
        </a:p>
      </dgm:t>
    </dgm:pt>
    <dgm:pt modelId="{8E5B6E88-0C80-497D-9C7A-582817402456}">
      <dgm:prSet/>
      <dgm:spPr/>
      <dgm:t>
        <a:bodyPr/>
        <a:lstStyle/>
        <a:p>
          <a:r>
            <a:rPr lang="en-US" dirty="0"/>
            <a:t>Summary of comparisons</a:t>
          </a:r>
        </a:p>
      </dgm:t>
    </dgm:pt>
    <dgm:pt modelId="{8051BCE8-BE70-47C1-BE4D-4C22EBA654A9}" type="parTrans" cxnId="{78FD4531-B1FD-4F5A-BE68-41395B5B1D2D}">
      <dgm:prSet/>
      <dgm:spPr/>
      <dgm:t>
        <a:bodyPr/>
        <a:lstStyle/>
        <a:p>
          <a:endParaRPr lang="en-US"/>
        </a:p>
      </dgm:t>
    </dgm:pt>
    <dgm:pt modelId="{90687E5C-5296-46D4-B38E-1F27A74C743A}" type="sibTrans" cxnId="{78FD4531-B1FD-4F5A-BE68-41395B5B1D2D}">
      <dgm:prSet/>
      <dgm:spPr/>
      <dgm:t>
        <a:bodyPr/>
        <a:lstStyle/>
        <a:p>
          <a:endParaRPr lang="en-US"/>
        </a:p>
      </dgm:t>
    </dgm:pt>
    <dgm:pt modelId="{7F4B8404-085A-4D7D-861A-F5470958B502}">
      <dgm:prSet/>
      <dgm:spPr/>
      <dgm:t>
        <a:bodyPr/>
        <a:lstStyle/>
        <a:p>
          <a:r>
            <a:rPr lang="en-US"/>
            <a:t>Invoice to Agreement terms</a:t>
          </a:r>
        </a:p>
      </dgm:t>
    </dgm:pt>
    <dgm:pt modelId="{76D50DDA-DAF8-4E70-8615-DE5B42B5A1BA}" type="parTrans" cxnId="{44B07426-1DC9-41A1-AB36-07B2AFC1FDB8}">
      <dgm:prSet/>
      <dgm:spPr/>
      <dgm:t>
        <a:bodyPr/>
        <a:lstStyle/>
        <a:p>
          <a:endParaRPr lang="en-US"/>
        </a:p>
      </dgm:t>
    </dgm:pt>
    <dgm:pt modelId="{211D84E0-FC29-4D1A-A492-63F968F42B6D}" type="sibTrans" cxnId="{44B07426-1DC9-41A1-AB36-07B2AFC1FDB8}">
      <dgm:prSet/>
      <dgm:spPr/>
      <dgm:t>
        <a:bodyPr/>
        <a:lstStyle/>
        <a:p>
          <a:endParaRPr lang="en-US"/>
        </a:p>
      </dgm:t>
    </dgm:pt>
    <dgm:pt modelId="{2CA1E976-4A36-4567-8FE1-0A696756DA0C}">
      <dgm:prSet/>
      <dgm:spPr/>
      <dgm:t>
        <a:bodyPr/>
        <a:lstStyle/>
        <a:p>
          <a:r>
            <a:rPr lang="en-US"/>
            <a:t>Invoice to Program Plan (Prob 45)</a:t>
          </a:r>
        </a:p>
      </dgm:t>
    </dgm:pt>
    <dgm:pt modelId="{92F87A1D-69FA-498F-BE48-B0754F69BF69}" type="parTrans" cxnId="{5B0F797D-3690-4089-8940-E627FA90F422}">
      <dgm:prSet/>
      <dgm:spPr/>
      <dgm:t>
        <a:bodyPr/>
        <a:lstStyle/>
        <a:p>
          <a:endParaRPr lang="en-US"/>
        </a:p>
      </dgm:t>
    </dgm:pt>
    <dgm:pt modelId="{7BDCD556-EB15-4D2F-BDDE-D41D1975A07A}" type="sibTrans" cxnId="{5B0F797D-3690-4089-8940-E627FA90F422}">
      <dgm:prSet/>
      <dgm:spPr/>
      <dgm:t>
        <a:bodyPr/>
        <a:lstStyle/>
        <a:p>
          <a:endParaRPr lang="en-US"/>
        </a:p>
      </dgm:t>
    </dgm:pt>
    <dgm:pt modelId="{9983FD25-5AE8-4A34-9A3A-C56D1F01ACBB}">
      <dgm:prSet/>
      <dgm:spPr/>
      <dgm:t>
        <a:bodyPr/>
        <a:lstStyle/>
        <a:p>
          <a:r>
            <a:rPr lang="en-US"/>
            <a:t>Invoice to supporting vendor documentation</a:t>
          </a:r>
        </a:p>
      </dgm:t>
    </dgm:pt>
    <dgm:pt modelId="{AA1CCA56-A979-406E-ACC1-6C570461A072}" type="parTrans" cxnId="{5550E8EF-857E-4B0C-A73F-7CD5147CA1EF}">
      <dgm:prSet/>
      <dgm:spPr/>
      <dgm:t>
        <a:bodyPr/>
        <a:lstStyle/>
        <a:p>
          <a:endParaRPr lang="en-US"/>
        </a:p>
      </dgm:t>
    </dgm:pt>
    <dgm:pt modelId="{6D23FC80-CD66-4E2D-9325-FAEC6721C617}" type="sibTrans" cxnId="{5550E8EF-857E-4B0C-A73F-7CD5147CA1EF}">
      <dgm:prSet/>
      <dgm:spPr/>
      <dgm:t>
        <a:bodyPr/>
        <a:lstStyle/>
        <a:p>
          <a:endParaRPr lang="en-US"/>
        </a:p>
      </dgm:t>
    </dgm:pt>
    <dgm:pt modelId="{308D694C-7CB7-408D-AEFD-24203CCFBC60}">
      <dgm:prSet/>
      <dgm:spPr/>
      <dgm:t>
        <a:bodyPr/>
        <a:lstStyle/>
        <a:p>
          <a:r>
            <a:rPr lang="en-US"/>
            <a:t>Invoice to Clinical Service Module</a:t>
          </a:r>
        </a:p>
      </dgm:t>
    </dgm:pt>
    <dgm:pt modelId="{C860C66B-54B3-47A0-974D-C6BADCE1B424}" type="parTrans" cxnId="{CE500559-D5EC-4DB9-8675-F292278B7CEA}">
      <dgm:prSet/>
      <dgm:spPr/>
      <dgm:t>
        <a:bodyPr/>
        <a:lstStyle/>
        <a:p>
          <a:endParaRPr lang="en-US"/>
        </a:p>
      </dgm:t>
    </dgm:pt>
    <dgm:pt modelId="{34F0E046-EDBF-45F8-B973-29917B93DC05}" type="sibTrans" cxnId="{CE500559-D5EC-4DB9-8675-F292278B7CEA}">
      <dgm:prSet/>
      <dgm:spPr/>
      <dgm:t>
        <a:bodyPr/>
        <a:lstStyle/>
        <a:p>
          <a:endParaRPr lang="en-US"/>
        </a:p>
      </dgm:t>
    </dgm:pt>
    <dgm:pt modelId="{3CCBB63B-5B95-DE40-8EC4-EC2708B193F6}" type="pres">
      <dgm:prSet presAssocID="{FEA035F4-4F80-4030-A468-A81D32016481}" presName="Name0" presStyleCnt="0">
        <dgm:presLayoutVars>
          <dgm:dir/>
          <dgm:animLvl val="lvl"/>
          <dgm:resizeHandles val="exact"/>
        </dgm:presLayoutVars>
      </dgm:prSet>
      <dgm:spPr/>
    </dgm:pt>
    <dgm:pt modelId="{4A1F6461-F602-B842-A43A-EEDAFB0A6214}" type="pres">
      <dgm:prSet presAssocID="{8E5B6E88-0C80-497D-9C7A-582817402456}" presName="boxAndChildren" presStyleCnt="0"/>
      <dgm:spPr/>
    </dgm:pt>
    <dgm:pt modelId="{E8B421B9-85A5-8D4E-970D-700DD90D0A79}" type="pres">
      <dgm:prSet presAssocID="{8E5B6E88-0C80-497D-9C7A-582817402456}" presName="parentTextBox" presStyleLbl="node1" presStyleIdx="0" presStyleCnt="2"/>
      <dgm:spPr/>
    </dgm:pt>
    <dgm:pt modelId="{53E84373-8E7C-EF4A-9A0E-1CB91C60D75D}" type="pres">
      <dgm:prSet presAssocID="{8E5B6E88-0C80-497D-9C7A-582817402456}" presName="entireBox" presStyleLbl="node1" presStyleIdx="0" presStyleCnt="2"/>
      <dgm:spPr/>
    </dgm:pt>
    <dgm:pt modelId="{3DDF50A4-5D44-134E-B7BE-EABD34E38529}" type="pres">
      <dgm:prSet presAssocID="{8E5B6E88-0C80-497D-9C7A-582817402456}" presName="descendantBox" presStyleCnt="0"/>
      <dgm:spPr/>
    </dgm:pt>
    <dgm:pt modelId="{D86553B0-4930-9045-81C3-F1D8AF9C3ADE}" type="pres">
      <dgm:prSet presAssocID="{7F4B8404-085A-4D7D-861A-F5470958B502}" presName="childTextBox" presStyleLbl="fgAccFollowNode1" presStyleIdx="0" presStyleCnt="4">
        <dgm:presLayoutVars>
          <dgm:bulletEnabled val="1"/>
        </dgm:presLayoutVars>
      </dgm:prSet>
      <dgm:spPr/>
    </dgm:pt>
    <dgm:pt modelId="{2855E336-DFC5-C74A-9859-C7EB202E017E}" type="pres">
      <dgm:prSet presAssocID="{2CA1E976-4A36-4567-8FE1-0A696756DA0C}" presName="childTextBox" presStyleLbl="fgAccFollowNode1" presStyleIdx="1" presStyleCnt="4">
        <dgm:presLayoutVars>
          <dgm:bulletEnabled val="1"/>
        </dgm:presLayoutVars>
      </dgm:prSet>
      <dgm:spPr/>
    </dgm:pt>
    <dgm:pt modelId="{6EF1E538-5425-694D-9273-3C297DC9EDA3}" type="pres">
      <dgm:prSet presAssocID="{9983FD25-5AE8-4A34-9A3A-C56D1F01ACBB}" presName="childTextBox" presStyleLbl="fgAccFollowNode1" presStyleIdx="2" presStyleCnt="4">
        <dgm:presLayoutVars>
          <dgm:bulletEnabled val="1"/>
        </dgm:presLayoutVars>
      </dgm:prSet>
      <dgm:spPr/>
    </dgm:pt>
    <dgm:pt modelId="{D3F835A0-3103-1147-9BAB-596781A47C80}" type="pres">
      <dgm:prSet presAssocID="{308D694C-7CB7-408D-AEFD-24203CCFBC60}" presName="childTextBox" presStyleLbl="fgAccFollowNode1" presStyleIdx="3" presStyleCnt="4">
        <dgm:presLayoutVars>
          <dgm:bulletEnabled val="1"/>
        </dgm:presLayoutVars>
      </dgm:prSet>
      <dgm:spPr/>
    </dgm:pt>
    <dgm:pt modelId="{F4240ACA-F3E5-DA41-90AD-1B579BAE7285}" type="pres">
      <dgm:prSet presAssocID="{FDF40CA4-CD72-4BED-AE1E-8F1B10657C06}" presName="sp" presStyleCnt="0"/>
      <dgm:spPr/>
    </dgm:pt>
    <dgm:pt modelId="{FB8E28CE-4EB8-B040-BA37-9CBD5DE986C6}" type="pres">
      <dgm:prSet presAssocID="{7B007AE9-796E-4099-ADE1-B2F8F044174B}" presName="arrowAndChildren" presStyleCnt="0"/>
      <dgm:spPr/>
    </dgm:pt>
    <dgm:pt modelId="{EEFC9B52-2753-C04D-8B90-B30CF520F484}" type="pres">
      <dgm:prSet presAssocID="{7B007AE9-796E-4099-ADE1-B2F8F044174B}" presName="parentTextArrow" presStyleLbl="node1" presStyleIdx="1" presStyleCnt="2"/>
      <dgm:spPr/>
    </dgm:pt>
  </dgm:ptLst>
  <dgm:cxnLst>
    <dgm:cxn modelId="{F078A10B-9DB9-E941-86BB-BCB870A437D8}" type="presOf" srcId="{9983FD25-5AE8-4A34-9A3A-C56D1F01ACBB}" destId="{6EF1E538-5425-694D-9273-3C297DC9EDA3}" srcOrd="0" destOrd="0" presId="urn:microsoft.com/office/officeart/2005/8/layout/process4"/>
    <dgm:cxn modelId="{A6F6E621-005C-C24E-9FB8-A3EDB9CD17E5}" type="presOf" srcId="{2CA1E976-4A36-4567-8FE1-0A696756DA0C}" destId="{2855E336-DFC5-C74A-9859-C7EB202E017E}" srcOrd="0" destOrd="0" presId="urn:microsoft.com/office/officeart/2005/8/layout/process4"/>
    <dgm:cxn modelId="{32B2E724-367A-714E-A7A0-887D0127835C}" type="presOf" srcId="{7F4B8404-085A-4D7D-861A-F5470958B502}" destId="{D86553B0-4930-9045-81C3-F1D8AF9C3ADE}" srcOrd="0" destOrd="0" presId="urn:microsoft.com/office/officeart/2005/8/layout/process4"/>
    <dgm:cxn modelId="{44B07426-1DC9-41A1-AB36-07B2AFC1FDB8}" srcId="{8E5B6E88-0C80-497D-9C7A-582817402456}" destId="{7F4B8404-085A-4D7D-861A-F5470958B502}" srcOrd="0" destOrd="0" parTransId="{76D50DDA-DAF8-4E70-8615-DE5B42B5A1BA}" sibTransId="{211D84E0-FC29-4D1A-A492-63F968F42B6D}"/>
    <dgm:cxn modelId="{78FD4531-B1FD-4F5A-BE68-41395B5B1D2D}" srcId="{FEA035F4-4F80-4030-A468-A81D32016481}" destId="{8E5B6E88-0C80-497D-9C7A-582817402456}" srcOrd="1" destOrd="0" parTransId="{8051BCE8-BE70-47C1-BE4D-4C22EBA654A9}" sibTransId="{90687E5C-5296-46D4-B38E-1F27A74C743A}"/>
    <dgm:cxn modelId="{09A1D953-8CCE-A24E-B9BE-B8549D600319}" type="presOf" srcId="{8E5B6E88-0C80-497D-9C7A-582817402456}" destId="{E8B421B9-85A5-8D4E-970D-700DD90D0A79}" srcOrd="0" destOrd="0" presId="urn:microsoft.com/office/officeart/2005/8/layout/process4"/>
    <dgm:cxn modelId="{9399CE74-C638-4141-9898-EBE185F70A43}" type="presOf" srcId="{7B007AE9-796E-4099-ADE1-B2F8F044174B}" destId="{EEFC9B52-2753-C04D-8B90-B30CF520F484}" srcOrd="0" destOrd="0" presId="urn:microsoft.com/office/officeart/2005/8/layout/process4"/>
    <dgm:cxn modelId="{CE500559-D5EC-4DB9-8675-F292278B7CEA}" srcId="{8E5B6E88-0C80-497D-9C7A-582817402456}" destId="{308D694C-7CB7-408D-AEFD-24203CCFBC60}" srcOrd="3" destOrd="0" parTransId="{C860C66B-54B3-47A0-974D-C6BADCE1B424}" sibTransId="{34F0E046-EDBF-45F8-B973-29917B93DC05}"/>
    <dgm:cxn modelId="{5B0F797D-3690-4089-8940-E627FA90F422}" srcId="{8E5B6E88-0C80-497D-9C7A-582817402456}" destId="{2CA1E976-4A36-4567-8FE1-0A696756DA0C}" srcOrd="1" destOrd="0" parTransId="{92F87A1D-69FA-498F-BE48-B0754F69BF69}" sibTransId="{7BDCD556-EB15-4D2F-BDDE-D41D1975A07A}"/>
    <dgm:cxn modelId="{BC87B893-2D54-4E3D-9EF4-391483DC303A}" srcId="{FEA035F4-4F80-4030-A468-A81D32016481}" destId="{7B007AE9-796E-4099-ADE1-B2F8F044174B}" srcOrd="0" destOrd="0" parTransId="{5056BE7B-9D07-4B70-BEE5-A42718263A74}" sibTransId="{FDF40CA4-CD72-4BED-AE1E-8F1B10657C06}"/>
    <dgm:cxn modelId="{0F03ACC3-433D-2F4F-B83F-0D53EB53987E}" type="presOf" srcId="{308D694C-7CB7-408D-AEFD-24203CCFBC60}" destId="{D3F835A0-3103-1147-9BAB-596781A47C80}" srcOrd="0" destOrd="0" presId="urn:microsoft.com/office/officeart/2005/8/layout/process4"/>
    <dgm:cxn modelId="{843D2FD1-867A-B547-96F8-95723FB1C2BE}" type="presOf" srcId="{8E5B6E88-0C80-497D-9C7A-582817402456}" destId="{53E84373-8E7C-EF4A-9A0E-1CB91C60D75D}" srcOrd="1" destOrd="0" presId="urn:microsoft.com/office/officeart/2005/8/layout/process4"/>
    <dgm:cxn modelId="{B8ABF2E1-36CD-2541-B67E-E718C0F26F8A}" type="presOf" srcId="{FEA035F4-4F80-4030-A468-A81D32016481}" destId="{3CCBB63B-5B95-DE40-8EC4-EC2708B193F6}" srcOrd="0" destOrd="0" presId="urn:microsoft.com/office/officeart/2005/8/layout/process4"/>
    <dgm:cxn modelId="{5550E8EF-857E-4B0C-A73F-7CD5147CA1EF}" srcId="{8E5B6E88-0C80-497D-9C7A-582817402456}" destId="{9983FD25-5AE8-4A34-9A3A-C56D1F01ACBB}" srcOrd="2" destOrd="0" parTransId="{AA1CCA56-A979-406E-ACC1-6C570461A072}" sibTransId="{6D23FC80-CD66-4E2D-9325-FAEC6721C617}"/>
    <dgm:cxn modelId="{8DD20DBD-617C-8A49-AFB0-BC56F6165459}" type="presParOf" srcId="{3CCBB63B-5B95-DE40-8EC4-EC2708B193F6}" destId="{4A1F6461-F602-B842-A43A-EEDAFB0A6214}" srcOrd="0" destOrd="0" presId="urn:microsoft.com/office/officeart/2005/8/layout/process4"/>
    <dgm:cxn modelId="{EC57E14E-D1F9-2B43-81B7-80B8BCE14EA1}" type="presParOf" srcId="{4A1F6461-F602-B842-A43A-EEDAFB0A6214}" destId="{E8B421B9-85A5-8D4E-970D-700DD90D0A79}" srcOrd="0" destOrd="0" presId="urn:microsoft.com/office/officeart/2005/8/layout/process4"/>
    <dgm:cxn modelId="{7F3B7A9B-4A88-0448-B725-9A3308CFE522}" type="presParOf" srcId="{4A1F6461-F602-B842-A43A-EEDAFB0A6214}" destId="{53E84373-8E7C-EF4A-9A0E-1CB91C60D75D}" srcOrd="1" destOrd="0" presId="urn:microsoft.com/office/officeart/2005/8/layout/process4"/>
    <dgm:cxn modelId="{BCECBB9A-B3B2-3142-820E-8CCFA89BC510}" type="presParOf" srcId="{4A1F6461-F602-B842-A43A-EEDAFB0A6214}" destId="{3DDF50A4-5D44-134E-B7BE-EABD34E38529}" srcOrd="2" destOrd="0" presId="urn:microsoft.com/office/officeart/2005/8/layout/process4"/>
    <dgm:cxn modelId="{B384CC6B-DDDD-BF41-950E-E1F30C7CBC0F}" type="presParOf" srcId="{3DDF50A4-5D44-134E-B7BE-EABD34E38529}" destId="{D86553B0-4930-9045-81C3-F1D8AF9C3ADE}" srcOrd="0" destOrd="0" presId="urn:microsoft.com/office/officeart/2005/8/layout/process4"/>
    <dgm:cxn modelId="{B59F68DA-6D9C-3243-8910-003516645FC6}" type="presParOf" srcId="{3DDF50A4-5D44-134E-B7BE-EABD34E38529}" destId="{2855E336-DFC5-C74A-9859-C7EB202E017E}" srcOrd="1" destOrd="0" presId="urn:microsoft.com/office/officeart/2005/8/layout/process4"/>
    <dgm:cxn modelId="{77E69374-1558-8549-999B-296D13786F92}" type="presParOf" srcId="{3DDF50A4-5D44-134E-B7BE-EABD34E38529}" destId="{6EF1E538-5425-694D-9273-3C297DC9EDA3}" srcOrd="2" destOrd="0" presId="urn:microsoft.com/office/officeart/2005/8/layout/process4"/>
    <dgm:cxn modelId="{40B34638-910B-294C-9EDD-E4D6C49A99CC}" type="presParOf" srcId="{3DDF50A4-5D44-134E-B7BE-EABD34E38529}" destId="{D3F835A0-3103-1147-9BAB-596781A47C80}" srcOrd="3" destOrd="0" presId="urn:microsoft.com/office/officeart/2005/8/layout/process4"/>
    <dgm:cxn modelId="{DA078247-F073-C641-8B76-F3A5C4165EF6}" type="presParOf" srcId="{3CCBB63B-5B95-DE40-8EC4-EC2708B193F6}" destId="{F4240ACA-F3E5-DA41-90AD-1B579BAE7285}" srcOrd="1" destOrd="0" presId="urn:microsoft.com/office/officeart/2005/8/layout/process4"/>
    <dgm:cxn modelId="{180B5D4B-707D-3B4B-AF22-B5D7CA09C937}" type="presParOf" srcId="{3CCBB63B-5B95-DE40-8EC4-EC2708B193F6}" destId="{FB8E28CE-4EB8-B040-BA37-9CBD5DE986C6}" srcOrd="2" destOrd="0" presId="urn:microsoft.com/office/officeart/2005/8/layout/process4"/>
    <dgm:cxn modelId="{0E4592D5-B473-0A49-BC2E-44D52ED92C3C}" type="presParOf" srcId="{FB8E28CE-4EB8-B040-BA37-9CBD5DE986C6}" destId="{EEFC9B52-2753-C04D-8B90-B30CF520F48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48433-7050-4F59-BBE7-7C0C97D0D69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62EB94C-1C1C-464A-8BAC-4FA659D7EDBD}">
      <dgm:prSet/>
      <dgm:spPr/>
      <dgm:t>
        <a:bodyPr/>
        <a:lstStyle/>
        <a:p>
          <a:r>
            <a:rPr lang="en-US"/>
            <a:t>Receive</a:t>
          </a:r>
        </a:p>
      </dgm:t>
    </dgm:pt>
    <dgm:pt modelId="{283C8F90-9808-4482-BF98-EFCC58D0E44F}" type="parTrans" cxnId="{E3A106C2-74FB-4C65-8405-06E1EC13AF49}">
      <dgm:prSet/>
      <dgm:spPr/>
      <dgm:t>
        <a:bodyPr/>
        <a:lstStyle/>
        <a:p>
          <a:endParaRPr lang="en-US"/>
        </a:p>
      </dgm:t>
    </dgm:pt>
    <dgm:pt modelId="{878C7DAA-4E9B-469A-A460-BAA0C737E271}" type="sibTrans" cxnId="{E3A106C2-74FB-4C65-8405-06E1EC13AF49}">
      <dgm:prSet/>
      <dgm:spPr/>
      <dgm:t>
        <a:bodyPr/>
        <a:lstStyle/>
        <a:p>
          <a:endParaRPr lang="en-US"/>
        </a:p>
      </dgm:t>
    </dgm:pt>
    <dgm:pt modelId="{AEC19256-D840-4DAB-82C1-F7BBDEEFAC9E}">
      <dgm:prSet/>
      <dgm:spPr/>
      <dgm:t>
        <a:bodyPr/>
        <a:lstStyle/>
        <a:p>
          <a:r>
            <a:rPr lang="en-US"/>
            <a:t>Receive invoice by the 10th</a:t>
          </a:r>
        </a:p>
      </dgm:t>
    </dgm:pt>
    <dgm:pt modelId="{E20EE6CB-4DCB-4889-A503-7F9F35ED0845}" type="parTrans" cxnId="{24BEDEB8-37D9-4B4C-9C2F-4C18CEF9B9F1}">
      <dgm:prSet/>
      <dgm:spPr/>
      <dgm:t>
        <a:bodyPr/>
        <a:lstStyle/>
        <a:p>
          <a:endParaRPr lang="en-US"/>
        </a:p>
      </dgm:t>
    </dgm:pt>
    <dgm:pt modelId="{0B42AC5A-D1D7-4460-AE17-FCE7E0639DDF}" type="sibTrans" cxnId="{24BEDEB8-37D9-4B4C-9C2F-4C18CEF9B9F1}">
      <dgm:prSet/>
      <dgm:spPr/>
      <dgm:t>
        <a:bodyPr/>
        <a:lstStyle/>
        <a:p>
          <a:endParaRPr lang="en-US"/>
        </a:p>
      </dgm:t>
    </dgm:pt>
    <dgm:pt modelId="{BBB9974B-9667-45F9-9CB4-8153DAFF015B}">
      <dgm:prSet/>
      <dgm:spPr/>
      <dgm:t>
        <a:bodyPr/>
        <a:lstStyle/>
        <a:p>
          <a:r>
            <a:rPr lang="en-US"/>
            <a:t>Compare</a:t>
          </a:r>
        </a:p>
      </dgm:t>
    </dgm:pt>
    <dgm:pt modelId="{9E7BF1ED-5230-4E9D-B311-08FBD1F8EABD}" type="parTrans" cxnId="{07D983F6-6084-4FEF-9B53-98A976CBB68E}">
      <dgm:prSet/>
      <dgm:spPr/>
      <dgm:t>
        <a:bodyPr/>
        <a:lstStyle/>
        <a:p>
          <a:endParaRPr lang="en-US"/>
        </a:p>
      </dgm:t>
    </dgm:pt>
    <dgm:pt modelId="{46C3B457-BC97-4C88-8721-5E25A6472411}" type="sibTrans" cxnId="{07D983F6-6084-4FEF-9B53-98A976CBB68E}">
      <dgm:prSet/>
      <dgm:spPr/>
      <dgm:t>
        <a:bodyPr/>
        <a:lstStyle/>
        <a:p>
          <a:endParaRPr lang="en-US"/>
        </a:p>
      </dgm:t>
    </dgm:pt>
    <dgm:pt modelId="{F157D302-1444-492C-8864-15BEF25AC5F8}">
      <dgm:prSet/>
      <dgm:spPr/>
      <dgm:t>
        <a:bodyPr/>
        <a:lstStyle/>
        <a:p>
          <a:r>
            <a:rPr lang="en-US"/>
            <a:t>Compare invoice to BPA</a:t>
          </a:r>
        </a:p>
      </dgm:t>
    </dgm:pt>
    <dgm:pt modelId="{E820FE01-1849-4A1C-A95A-D58951BCEC5A}" type="parTrans" cxnId="{E372EAD6-5D85-4F77-9E07-3A9579518BC3}">
      <dgm:prSet/>
      <dgm:spPr/>
      <dgm:t>
        <a:bodyPr/>
        <a:lstStyle/>
        <a:p>
          <a:endParaRPr lang="en-US"/>
        </a:p>
      </dgm:t>
    </dgm:pt>
    <dgm:pt modelId="{D52C1972-72E8-408E-941A-42828881BDAA}" type="sibTrans" cxnId="{E372EAD6-5D85-4F77-9E07-3A9579518BC3}">
      <dgm:prSet/>
      <dgm:spPr/>
      <dgm:t>
        <a:bodyPr/>
        <a:lstStyle/>
        <a:p>
          <a:endParaRPr lang="en-US"/>
        </a:p>
      </dgm:t>
    </dgm:pt>
    <dgm:pt modelId="{91926DB3-D766-4EE0-BCE6-FAF4C5E4602D}">
      <dgm:prSet/>
      <dgm:spPr/>
      <dgm:t>
        <a:bodyPr/>
        <a:lstStyle/>
        <a:p>
          <a:r>
            <a:rPr lang="en-US"/>
            <a:t>Ensure only the services on the BPA/NCPO are on the invoice</a:t>
          </a:r>
        </a:p>
      </dgm:t>
    </dgm:pt>
    <dgm:pt modelId="{E33294A9-9019-418C-8EE9-56515CA4B353}" type="parTrans" cxnId="{69E3AC2D-A0A7-44A8-B639-512B580BD560}">
      <dgm:prSet/>
      <dgm:spPr/>
      <dgm:t>
        <a:bodyPr/>
        <a:lstStyle/>
        <a:p>
          <a:endParaRPr lang="en-US"/>
        </a:p>
      </dgm:t>
    </dgm:pt>
    <dgm:pt modelId="{29E02842-4012-4CEF-87FA-930924AEEA69}" type="sibTrans" cxnId="{69E3AC2D-A0A7-44A8-B639-512B580BD560}">
      <dgm:prSet/>
      <dgm:spPr/>
      <dgm:t>
        <a:bodyPr/>
        <a:lstStyle/>
        <a:p>
          <a:endParaRPr lang="en-US"/>
        </a:p>
      </dgm:t>
    </dgm:pt>
    <dgm:pt modelId="{B094A7B4-19E9-4747-BC7E-1CFD8EE742B0}">
      <dgm:prSet/>
      <dgm:spPr/>
      <dgm:t>
        <a:bodyPr/>
        <a:lstStyle/>
        <a:p>
          <a:r>
            <a:rPr lang="en-US"/>
            <a:t>Verify that the service is on the BPA/NCPO and the correct unit price has been billed</a:t>
          </a:r>
        </a:p>
      </dgm:t>
    </dgm:pt>
    <dgm:pt modelId="{27FD5FA3-98DC-4779-899A-7085C4CF4897}" type="parTrans" cxnId="{7EB534DC-E9E2-4557-8811-F73089A739C5}">
      <dgm:prSet/>
      <dgm:spPr/>
      <dgm:t>
        <a:bodyPr/>
        <a:lstStyle/>
        <a:p>
          <a:endParaRPr lang="en-US"/>
        </a:p>
      </dgm:t>
    </dgm:pt>
    <dgm:pt modelId="{99D47A23-3723-43D6-87F7-7CCB91231865}" type="sibTrans" cxnId="{7EB534DC-E9E2-4557-8811-F73089A739C5}">
      <dgm:prSet/>
      <dgm:spPr/>
      <dgm:t>
        <a:bodyPr/>
        <a:lstStyle/>
        <a:p>
          <a:endParaRPr lang="en-US"/>
        </a:p>
      </dgm:t>
    </dgm:pt>
    <dgm:pt modelId="{E3707A9B-C1C8-4935-86A9-48E5047E9858}">
      <dgm:prSet/>
      <dgm:spPr/>
      <dgm:t>
        <a:bodyPr/>
        <a:lstStyle/>
        <a:p>
          <a:r>
            <a:rPr lang="en-US"/>
            <a:t>Verify vendor name and number match the BPA/NCPO</a:t>
          </a:r>
        </a:p>
      </dgm:t>
    </dgm:pt>
    <dgm:pt modelId="{15C68F08-B045-46B4-A746-7215E4A6B5AB}" type="parTrans" cxnId="{C69C4C43-EB73-4B95-A21E-C6A15049D30D}">
      <dgm:prSet/>
      <dgm:spPr/>
      <dgm:t>
        <a:bodyPr/>
        <a:lstStyle/>
        <a:p>
          <a:endParaRPr lang="en-US"/>
        </a:p>
      </dgm:t>
    </dgm:pt>
    <dgm:pt modelId="{4B234F5D-F115-4452-B2F2-0F56A3D974ED}" type="sibTrans" cxnId="{C69C4C43-EB73-4B95-A21E-C6A15049D30D}">
      <dgm:prSet/>
      <dgm:spPr/>
      <dgm:t>
        <a:bodyPr/>
        <a:lstStyle/>
        <a:p>
          <a:endParaRPr lang="en-US"/>
        </a:p>
      </dgm:t>
    </dgm:pt>
    <dgm:pt modelId="{C0B72F29-754B-45C9-B098-EEC9345CB7D8}">
      <dgm:prSet/>
      <dgm:spPr/>
      <dgm:t>
        <a:bodyPr/>
        <a:lstStyle/>
        <a:p>
          <a:r>
            <a:rPr lang="en-US"/>
            <a:t>Compare</a:t>
          </a:r>
        </a:p>
      </dgm:t>
    </dgm:pt>
    <dgm:pt modelId="{25762C11-6F2F-45EF-928F-D99B5A539393}" type="parTrans" cxnId="{99872489-BC6D-457B-B89A-4D9711957799}">
      <dgm:prSet/>
      <dgm:spPr/>
      <dgm:t>
        <a:bodyPr/>
        <a:lstStyle/>
        <a:p>
          <a:endParaRPr lang="en-US"/>
        </a:p>
      </dgm:t>
    </dgm:pt>
    <dgm:pt modelId="{9DFB6E2D-C019-4BA3-856F-1B38A1620DEC}" type="sibTrans" cxnId="{99872489-BC6D-457B-B89A-4D9711957799}">
      <dgm:prSet/>
      <dgm:spPr/>
      <dgm:t>
        <a:bodyPr/>
        <a:lstStyle/>
        <a:p>
          <a:endParaRPr lang="en-US"/>
        </a:p>
      </dgm:t>
    </dgm:pt>
    <dgm:pt modelId="{E83F8A42-69FE-4308-9EDE-2AD6F6561C73}">
      <dgm:prSet/>
      <dgm:spPr/>
      <dgm:t>
        <a:bodyPr/>
        <a:lstStyle/>
        <a:p>
          <a:r>
            <a:rPr lang="en-US" dirty="0"/>
            <a:t>Compare the invoice to the Program Plan (Prob 45)</a:t>
          </a:r>
        </a:p>
      </dgm:t>
    </dgm:pt>
    <dgm:pt modelId="{12BEB1CD-1BFF-4FE9-9179-333868D7192D}" type="parTrans" cxnId="{83069EA0-7041-4197-BC2F-6E363026E3DF}">
      <dgm:prSet/>
      <dgm:spPr/>
      <dgm:t>
        <a:bodyPr/>
        <a:lstStyle/>
        <a:p>
          <a:endParaRPr lang="en-US"/>
        </a:p>
      </dgm:t>
    </dgm:pt>
    <dgm:pt modelId="{6C09B30B-C290-4459-AC4C-05AB8746C365}" type="sibTrans" cxnId="{83069EA0-7041-4197-BC2F-6E363026E3DF}">
      <dgm:prSet/>
      <dgm:spPr/>
      <dgm:t>
        <a:bodyPr/>
        <a:lstStyle/>
        <a:p>
          <a:endParaRPr lang="en-US"/>
        </a:p>
      </dgm:t>
    </dgm:pt>
    <dgm:pt modelId="{5C17E8CB-4B7D-4D67-A57D-C5626E848CF5}">
      <dgm:prSet/>
      <dgm:spPr/>
      <dgm:t>
        <a:bodyPr/>
        <a:lstStyle/>
        <a:p>
          <a:r>
            <a:rPr lang="en-US"/>
            <a:t>To ensure services ordered on Prob 45 were performed</a:t>
          </a:r>
        </a:p>
      </dgm:t>
    </dgm:pt>
    <dgm:pt modelId="{1CDFD6E6-4EBE-47AF-A7DE-DE903E0A7840}" type="parTrans" cxnId="{A790D85F-A569-4EAE-A78A-A6C458092B47}">
      <dgm:prSet/>
      <dgm:spPr/>
      <dgm:t>
        <a:bodyPr/>
        <a:lstStyle/>
        <a:p>
          <a:endParaRPr lang="en-US"/>
        </a:p>
      </dgm:t>
    </dgm:pt>
    <dgm:pt modelId="{DE7BC265-B018-490F-9D2B-23377B6671C7}" type="sibTrans" cxnId="{A790D85F-A569-4EAE-A78A-A6C458092B47}">
      <dgm:prSet/>
      <dgm:spPr/>
      <dgm:t>
        <a:bodyPr/>
        <a:lstStyle/>
        <a:p>
          <a:endParaRPr lang="en-US"/>
        </a:p>
      </dgm:t>
    </dgm:pt>
    <dgm:pt modelId="{DBC1AE96-0B85-49F0-AAA0-ED0A441188EE}">
      <dgm:prSet/>
      <dgm:spPr/>
      <dgm:t>
        <a:bodyPr/>
        <a:lstStyle/>
        <a:p>
          <a:r>
            <a:rPr lang="en-US"/>
            <a:t>Verify services invoiced were approved on the plan</a:t>
          </a:r>
        </a:p>
      </dgm:t>
    </dgm:pt>
    <dgm:pt modelId="{125C3D65-FE0B-4B81-AB8C-CEE931B6CCD7}" type="parTrans" cxnId="{5690E8AC-0F49-485F-B488-BDAAFE25E827}">
      <dgm:prSet/>
      <dgm:spPr/>
      <dgm:t>
        <a:bodyPr/>
        <a:lstStyle/>
        <a:p>
          <a:endParaRPr lang="en-US"/>
        </a:p>
      </dgm:t>
    </dgm:pt>
    <dgm:pt modelId="{653DC6FE-11E0-420A-AD78-A8E23CC6031E}" type="sibTrans" cxnId="{5690E8AC-0F49-485F-B488-BDAAFE25E827}">
      <dgm:prSet/>
      <dgm:spPr/>
      <dgm:t>
        <a:bodyPr/>
        <a:lstStyle/>
        <a:p>
          <a:endParaRPr lang="en-US"/>
        </a:p>
      </dgm:t>
    </dgm:pt>
    <dgm:pt modelId="{8FA876E3-C09E-5347-864C-2706A7BE04FC}" type="pres">
      <dgm:prSet presAssocID="{DC648433-7050-4F59-BBE7-7C0C97D0D696}" presName="linear" presStyleCnt="0">
        <dgm:presLayoutVars>
          <dgm:dir/>
          <dgm:animLvl val="lvl"/>
          <dgm:resizeHandles val="exact"/>
        </dgm:presLayoutVars>
      </dgm:prSet>
      <dgm:spPr/>
    </dgm:pt>
    <dgm:pt modelId="{44B99791-EE05-B544-AA1F-C96A67214BE7}" type="pres">
      <dgm:prSet presAssocID="{B62EB94C-1C1C-464A-8BAC-4FA659D7EDBD}" presName="parentLin" presStyleCnt="0"/>
      <dgm:spPr/>
    </dgm:pt>
    <dgm:pt modelId="{30D9B8C7-5DC5-0643-8979-1D92F7A29961}" type="pres">
      <dgm:prSet presAssocID="{B62EB94C-1C1C-464A-8BAC-4FA659D7EDBD}" presName="parentLeftMargin" presStyleLbl="node1" presStyleIdx="0" presStyleCnt="3"/>
      <dgm:spPr/>
    </dgm:pt>
    <dgm:pt modelId="{EEEAE54C-F532-E541-988E-AB0DC1D8AAFA}" type="pres">
      <dgm:prSet presAssocID="{B62EB94C-1C1C-464A-8BAC-4FA659D7EDBD}" presName="parentText" presStyleLbl="node1" presStyleIdx="0" presStyleCnt="3">
        <dgm:presLayoutVars>
          <dgm:chMax val="0"/>
          <dgm:bulletEnabled val="1"/>
        </dgm:presLayoutVars>
      </dgm:prSet>
      <dgm:spPr/>
    </dgm:pt>
    <dgm:pt modelId="{72DCBBC3-56FD-244E-B63D-CFA9928600A1}" type="pres">
      <dgm:prSet presAssocID="{B62EB94C-1C1C-464A-8BAC-4FA659D7EDBD}" presName="negativeSpace" presStyleCnt="0"/>
      <dgm:spPr/>
    </dgm:pt>
    <dgm:pt modelId="{FBF0CF3E-D6F6-E547-B196-B59C7B7F0FEF}" type="pres">
      <dgm:prSet presAssocID="{B62EB94C-1C1C-464A-8BAC-4FA659D7EDBD}" presName="childText" presStyleLbl="conFgAcc1" presStyleIdx="0" presStyleCnt="3">
        <dgm:presLayoutVars>
          <dgm:bulletEnabled val="1"/>
        </dgm:presLayoutVars>
      </dgm:prSet>
      <dgm:spPr/>
    </dgm:pt>
    <dgm:pt modelId="{26436F39-E63C-7247-8F7F-174E66119F8F}" type="pres">
      <dgm:prSet presAssocID="{878C7DAA-4E9B-469A-A460-BAA0C737E271}" presName="spaceBetweenRectangles" presStyleCnt="0"/>
      <dgm:spPr/>
    </dgm:pt>
    <dgm:pt modelId="{82CAFAA5-7EB1-E94C-A01E-FE8638905F39}" type="pres">
      <dgm:prSet presAssocID="{BBB9974B-9667-45F9-9CB4-8153DAFF015B}" presName="parentLin" presStyleCnt="0"/>
      <dgm:spPr/>
    </dgm:pt>
    <dgm:pt modelId="{4AE976A6-3B36-BE47-8BC6-942526BAC1DF}" type="pres">
      <dgm:prSet presAssocID="{BBB9974B-9667-45F9-9CB4-8153DAFF015B}" presName="parentLeftMargin" presStyleLbl="node1" presStyleIdx="0" presStyleCnt="3"/>
      <dgm:spPr/>
    </dgm:pt>
    <dgm:pt modelId="{102D1CDB-0790-CC47-8F54-A2F087B04C90}" type="pres">
      <dgm:prSet presAssocID="{BBB9974B-9667-45F9-9CB4-8153DAFF015B}" presName="parentText" presStyleLbl="node1" presStyleIdx="1" presStyleCnt="3">
        <dgm:presLayoutVars>
          <dgm:chMax val="0"/>
          <dgm:bulletEnabled val="1"/>
        </dgm:presLayoutVars>
      </dgm:prSet>
      <dgm:spPr/>
    </dgm:pt>
    <dgm:pt modelId="{DE269092-AD37-1942-B657-F8EBC67BA878}" type="pres">
      <dgm:prSet presAssocID="{BBB9974B-9667-45F9-9CB4-8153DAFF015B}" presName="negativeSpace" presStyleCnt="0"/>
      <dgm:spPr/>
    </dgm:pt>
    <dgm:pt modelId="{788FE7DF-BA24-5749-8D1D-57C285271C6D}" type="pres">
      <dgm:prSet presAssocID="{BBB9974B-9667-45F9-9CB4-8153DAFF015B}" presName="childText" presStyleLbl="conFgAcc1" presStyleIdx="1" presStyleCnt="3">
        <dgm:presLayoutVars>
          <dgm:bulletEnabled val="1"/>
        </dgm:presLayoutVars>
      </dgm:prSet>
      <dgm:spPr/>
    </dgm:pt>
    <dgm:pt modelId="{8D8F81B3-B647-4B43-8C0E-7899F75B10EE}" type="pres">
      <dgm:prSet presAssocID="{46C3B457-BC97-4C88-8721-5E25A6472411}" presName="spaceBetweenRectangles" presStyleCnt="0"/>
      <dgm:spPr/>
    </dgm:pt>
    <dgm:pt modelId="{1AC1562D-799C-9845-AFD2-A7E8BEAFD5E0}" type="pres">
      <dgm:prSet presAssocID="{C0B72F29-754B-45C9-B098-EEC9345CB7D8}" presName="parentLin" presStyleCnt="0"/>
      <dgm:spPr/>
    </dgm:pt>
    <dgm:pt modelId="{8D4F3C91-4496-B844-9E8A-EB4D719833D9}" type="pres">
      <dgm:prSet presAssocID="{C0B72F29-754B-45C9-B098-EEC9345CB7D8}" presName="parentLeftMargin" presStyleLbl="node1" presStyleIdx="1" presStyleCnt="3"/>
      <dgm:spPr/>
    </dgm:pt>
    <dgm:pt modelId="{0A70E248-E425-FE45-BF7D-03C55F840546}" type="pres">
      <dgm:prSet presAssocID="{C0B72F29-754B-45C9-B098-EEC9345CB7D8}" presName="parentText" presStyleLbl="node1" presStyleIdx="2" presStyleCnt="3">
        <dgm:presLayoutVars>
          <dgm:chMax val="0"/>
          <dgm:bulletEnabled val="1"/>
        </dgm:presLayoutVars>
      </dgm:prSet>
      <dgm:spPr/>
    </dgm:pt>
    <dgm:pt modelId="{426D3020-B8FA-6A48-826A-053C8CACD3E6}" type="pres">
      <dgm:prSet presAssocID="{C0B72F29-754B-45C9-B098-EEC9345CB7D8}" presName="negativeSpace" presStyleCnt="0"/>
      <dgm:spPr/>
    </dgm:pt>
    <dgm:pt modelId="{07CB41E2-6B86-6D47-9B65-F42758908196}" type="pres">
      <dgm:prSet presAssocID="{C0B72F29-754B-45C9-B098-EEC9345CB7D8}" presName="childText" presStyleLbl="conFgAcc1" presStyleIdx="2" presStyleCnt="3">
        <dgm:presLayoutVars>
          <dgm:bulletEnabled val="1"/>
        </dgm:presLayoutVars>
      </dgm:prSet>
      <dgm:spPr/>
    </dgm:pt>
  </dgm:ptLst>
  <dgm:cxnLst>
    <dgm:cxn modelId="{EC4A6704-D352-FA41-BD10-386695C3D970}" type="presOf" srcId="{C0B72F29-754B-45C9-B098-EEC9345CB7D8}" destId="{8D4F3C91-4496-B844-9E8A-EB4D719833D9}" srcOrd="0" destOrd="0" presId="urn:microsoft.com/office/officeart/2005/8/layout/list1"/>
    <dgm:cxn modelId="{87F87C1D-26F4-1947-B903-45132D8690CB}" type="presOf" srcId="{C0B72F29-754B-45C9-B098-EEC9345CB7D8}" destId="{0A70E248-E425-FE45-BF7D-03C55F840546}" srcOrd="1" destOrd="0" presId="urn:microsoft.com/office/officeart/2005/8/layout/list1"/>
    <dgm:cxn modelId="{69E3AC2D-A0A7-44A8-B639-512B580BD560}" srcId="{F157D302-1444-492C-8864-15BEF25AC5F8}" destId="{91926DB3-D766-4EE0-BCE6-FAF4C5E4602D}" srcOrd="0" destOrd="0" parTransId="{E33294A9-9019-418C-8EE9-56515CA4B353}" sibTransId="{29E02842-4012-4CEF-87FA-930924AEEA69}"/>
    <dgm:cxn modelId="{F6C27131-2869-8A49-89C1-4D7A65C605AC}" type="presOf" srcId="{DC648433-7050-4F59-BBE7-7C0C97D0D696}" destId="{8FA876E3-C09E-5347-864C-2706A7BE04FC}" srcOrd="0" destOrd="0" presId="urn:microsoft.com/office/officeart/2005/8/layout/list1"/>
    <dgm:cxn modelId="{A1DB4F3F-35E7-C946-8B61-69DB384E9753}" type="presOf" srcId="{AEC19256-D840-4DAB-82C1-F7BBDEEFAC9E}" destId="{FBF0CF3E-D6F6-E547-B196-B59C7B7F0FEF}" srcOrd="0" destOrd="0" presId="urn:microsoft.com/office/officeart/2005/8/layout/list1"/>
    <dgm:cxn modelId="{A790D85F-A569-4EAE-A78A-A6C458092B47}" srcId="{E83F8A42-69FE-4308-9EDE-2AD6F6561C73}" destId="{5C17E8CB-4B7D-4D67-A57D-C5626E848CF5}" srcOrd="0" destOrd="0" parTransId="{1CDFD6E6-4EBE-47AF-A7DE-DE903E0A7840}" sibTransId="{DE7BC265-B018-490F-9D2B-23377B6671C7}"/>
    <dgm:cxn modelId="{C69C4C43-EB73-4B95-A21E-C6A15049D30D}" srcId="{F157D302-1444-492C-8864-15BEF25AC5F8}" destId="{E3707A9B-C1C8-4935-86A9-48E5047E9858}" srcOrd="2" destOrd="0" parTransId="{15C68F08-B045-46B4-A746-7215E4A6B5AB}" sibTransId="{4B234F5D-F115-4452-B2F2-0F56A3D974ED}"/>
    <dgm:cxn modelId="{C6CB1665-C0BF-9F4E-84D7-E0E5238C5ABF}" type="presOf" srcId="{BBB9974B-9667-45F9-9CB4-8153DAFF015B}" destId="{4AE976A6-3B36-BE47-8BC6-942526BAC1DF}" srcOrd="0" destOrd="0" presId="urn:microsoft.com/office/officeart/2005/8/layout/list1"/>
    <dgm:cxn modelId="{AA6D9B45-4A2D-D149-950D-222284141D1E}" type="presOf" srcId="{B62EB94C-1C1C-464A-8BAC-4FA659D7EDBD}" destId="{30D9B8C7-5DC5-0643-8979-1D92F7A29961}" srcOrd="0" destOrd="0" presId="urn:microsoft.com/office/officeart/2005/8/layout/list1"/>
    <dgm:cxn modelId="{24EA2446-BE16-494C-B1A2-8BF559249BD8}" type="presOf" srcId="{91926DB3-D766-4EE0-BCE6-FAF4C5E4602D}" destId="{788FE7DF-BA24-5749-8D1D-57C285271C6D}" srcOrd="0" destOrd="1" presId="urn:microsoft.com/office/officeart/2005/8/layout/list1"/>
    <dgm:cxn modelId="{0755C246-3CBC-BC4B-AF45-C460A9E5A461}" type="presOf" srcId="{E3707A9B-C1C8-4935-86A9-48E5047E9858}" destId="{788FE7DF-BA24-5749-8D1D-57C285271C6D}" srcOrd="0" destOrd="3" presId="urn:microsoft.com/office/officeart/2005/8/layout/list1"/>
    <dgm:cxn modelId="{FAB2E96A-1C17-C149-ABA1-94BC4C138660}" type="presOf" srcId="{F157D302-1444-492C-8864-15BEF25AC5F8}" destId="{788FE7DF-BA24-5749-8D1D-57C285271C6D}" srcOrd="0" destOrd="0" presId="urn:microsoft.com/office/officeart/2005/8/layout/list1"/>
    <dgm:cxn modelId="{573E1C6F-9490-F64C-8804-E1FF75777245}" type="presOf" srcId="{B62EB94C-1C1C-464A-8BAC-4FA659D7EDBD}" destId="{EEEAE54C-F532-E541-988E-AB0DC1D8AAFA}" srcOrd="1" destOrd="0" presId="urn:microsoft.com/office/officeart/2005/8/layout/list1"/>
    <dgm:cxn modelId="{5F6DD26F-F8C9-EF4D-94A4-3AFD3E5FAF11}" type="presOf" srcId="{E83F8A42-69FE-4308-9EDE-2AD6F6561C73}" destId="{07CB41E2-6B86-6D47-9B65-F42758908196}" srcOrd="0" destOrd="0" presId="urn:microsoft.com/office/officeart/2005/8/layout/list1"/>
    <dgm:cxn modelId="{362DC855-C231-4C45-83F0-564BFC30CBF8}" type="presOf" srcId="{B094A7B4-19E9-4747-BC7E-1CFD8EE742B0}" destId="{788FE7DF-BA24-5749-8D1D-57C285271C6D}" srcOrd="0" destOrd="2" presId="urn:microsoft.com/office/officeart/2005/8/layout/list1"/>
    <dgm:cxn modelId="{99872489-BC6D-457B-B89A-4D9711957799}" srcId="{DC648433-7050-4F59-BBE7-7C0C97D0D696}" destId="{C0B72F29-754B-45C9-B098-EEC9345CB7D8}" srcOrd="2" destOrd="0" parTransId="{25762C11-6F2F-45EF-928F-D99B5A539393}" sibTransId="{9DFB6E2D-C019-4BA3-856F-1B38A1620DEC}"/>
    <dgm:cxn modelId="{83069EA0-7041-4197-BC2F-6E363026E3DF}" srcId="{C0B72F29-754B-45C9-B098-EEC9345CB7D8}" destId="{E83F8A42-69FE-4308-9EDE-2AD6F6561C73}" srcOrd="0" destOrd="0" parTransId="{12BEB1CD-1BFF-4FE9-9179-333868D7192D}" sibTransId="{6C09B30B-C290-4459-AC4C-05AB8746C365}"/>
    <dgm:cxn modelId="{5690E8AC-0F49-485F-B488-BDAAFE25E827}" srcId="{E83F8A42-69FE-4308-9EDE-2AD6F6561C73}" destId="{DBC1AE96-0B85-49F0-AAA0-ED0A441188EE}" srcOrd="1" destOrd="0" parTransId="{125C3D65-FE0B-4B81-AB8C-CEE931B6CCD7}" sibTransId="{653DC6FE-11E0-420A-AD78-A8E23CC6031E}"/>
    <dgm:cxn modelId="{FB7E6EB3-DA90-DF43-ACCD-965FEF225C5C}" type="presOf" srcId="{5C17E8CB-4B7D-4D67-A57D-C5626E848CF5}" destId="{07CB41E2-6B86-6D47-9B65-F42758908196}" srcOrd="0" destOrd="1" presId="urn:microsoft.com/office/officeart/2005/8/layout/list1"/>
    <dgm:cxn modelId="{24BEDEB8-37D9-4B4C-9C2F-4C18CEF9B9F1}" srcId="{B62EB94C-1C1C-464A-8BAC-4FA659D7EDBD}" destId="{AEC19256-D840-4DAB-82C1-F7BBDEEFAC9E}" srcOrd="0" destOrd="0" parTransId="{E20EE6CB-4DCB-4889-A503-7F9F35ED0845}" sibTransId="{0B42AC5A-D1D7-4460-AE17-FCE7E0639DDF}"/>
    <dgm:cxn modelId="{E3A106C2-74FB-4C65-8405-06E1EC13AF49}" srcId="{DC648433-7050-4F59-BBE7-7C0C97D0D696}" destId="{B62EB94C-1C1C-464A-8BAC-4FA659D7EDBD}" srcOrd="0" destOrd="0" parTransId="{283C8F90-9808-4482-BF98-EFCC58D0E44F}" sibTransId="{878C7DAA-4E9B-469A-A460-BAA0C737E271}"/>
    <dgm:cxn modelId="{06B3ADCB-2798-5A45-8FD9-A765A0E2EF30}" type="presOf" srcId="{BBB9974B-9667-45F9-9CB4-8153DAFF015B}" destId="{102D1CDB-0790-CC47-8F54-A2F087B04C90}" srcOrd="1" destOrd="0" presId="urn:microsoft.com/office/officeart/2005/8/layout/list1"/>
    <dgm:cxn modelId="{4F17B6CB-BDDB-AD4D-BAB1-BDAD0A69A398}" type="presOf" srcId="{DBC1AE96-0B85-49F0-AAA0-ED0A441188EE}" destId="{07CB41E2-6B86-6D47-9B65-F42758908196}" srcOrd="0" destOrd="2" presId="urn:microsoft.com/office/officeart/2005/8/layout/list1"/>
    <dgm:cxn modelId="{E372EAD6-5D85-4F77-9E07-3A9579518BC3}" srcId="{BBB9974B-9667-45F9-9CB4-8153DAFF015B}" destId="{F157D302-1444-492C-8864-15BEF25AC5F8}" srcOrd="0" destOrd="0" parTransId="{E820FE01-1849-4A1C-A95A-D58951BCEC5A}" sibTransId="{D52C1972-72E8-408E-941A-42828881BDAA}"/>
    <dgm:cxn modelId="{7EB534DC-E9E2-4557-8811-F73089A739C5}" srcId="{F157D302-1444-492C-8864-15BEF25AC5F8}" destId="{B094A7B4-19E9-4747-BC7E-1CFD8EE742B0}" srcOrd="1" destOrd="0" parTransId="{27FD5FA3-98DC-4779-899A-7085C4CF4897}" sibTransId="{99D47A23-3723-43D6-87F7-7CCB91231865}"/>
    <dgm:cxn modelId="{07D983F6-6084-4FEF-9B53-98A976CBB68E}" srcId="{DC648433-7050-4F59-BBE7-7C0C97D0D696}" destId="{BBB9974B-9667-45F9-9CB4-8153DAFF015B}" srcOrd="1" destOrd="0" parTransId="{9E7BF1ED-5230-4E9D-B311-08FBD1F8EABD}" sibTransId="{46C3B457-BC97-4C88-8721-5E25A6472411}"/>
    <dgm:cxn modelId="{89BCD216-1029-CA4D-90CC-DDAE5AAB3287}" type="presParOf" srcId="{8FA876E3-C09E-5347-864C-2706A7BE04FC}" destId="{44B99791-EE05-B544-AA1F-C96A67214BE7}" srcOrd="0" destOrd="0" presId="urn:microsoft.com/office/officeart/2005/8/layout/list1"/>
    <dgm:cxn modelId="{A3A82482-80D0-9845-8C86-688D4186ADAE}" type="presParOf" srcId="{44B99791-EE05-B544-AA1F-C96A67214BE7}" destId="{30D9B8C7-5DC5-0643-8979-1D92F7A29961}" srcOrd="0" destOrd="0" presId="urn:microsoft.com/office/officeart/2005/8/layout/list1"/>
    <dgm:cxn modelId="{CDE7E8D6-A89B-0C40-A944-D40847FE1F5E}" type="presParOf" srcId="{44B99791-EE05-B544-AA1F-C96A67214BE7}" destId="{EEEAE54C-F532-E541-988E-AB0DC1D8AAFA}" srcOrd="1" destOrd="0" presId="urn:microsoft.com/office/officeart/2005/8/layout/list1"/>
    <dgm:cxn modelId="{C85CA517-8D12-B541-B0E8-3FD9B86817B8}" type="presParOf" srcId="{8FA876E3-C09E-5347-864C-2706A7BE04FC}" destId="{72DCBBC3-56FD-244E-B63D-CFA9928600A1}" srcOrd="1" destOrd="0" presId="urn:microsoft.com/office/officeart/2005/8/layout/list1"/>
    <dgm:cxn modelId="{6D66E19E-8AB6-5644-BD2B-AD0BCA347593}" type="presParOf" srcId="{8FA876E3-C09E-5347-864C-2706A7BE04FC}" destId="{FBF0CF3E-D6F6-E547-B196-B59C7B7F0FEF}" srcOrd="2" destOrd="0" presId="urn:microsoft.com/office/officeart/2005/8/layout/list1"/>
    <dgm:cxn modelId="{1AE358EF-8B4B-5547-9D35-1147DB230BD1}" type="presParOf" srcId="{8FA876E3-C09E-5347-864C-2706A7BE04FC}" destId="{26436F39-E63C-7247-8F7F-174E66119F8F}" srcOrd="3" destOrd="0" presId="urn:microsoft.com/office/officeart/2005/8/layout/list1"/>
    <dgm:cxn modelId="{F638B232-643D-AD48-A81B-78161E0542EC}" type="presParOf" srcId="{8FA876E3-C09E-5347-864C-2706A7BE04FC}" destId="{82CAFAA5-7EB1-E94C-A01E-FE8638905F39}" srcOrd="4" destOrd="0" presId="urn:microsoft.com/office/officeart/2005/8/layout/list1"/>
    <dgm:cxn modelId="{1D8753B6-2D91-A146-949E-5B0253666D67}" type="presParOf" srcId="{82CAFAA5-7EB1-E94C-A01E-FE8638905F39}" destId="{4AE976A6-3B36-BE47-8BC6-942526BAC1DF}" srcOrd="0" destOrd="0" presId="urn:microsoft.com/office/officeart/2005/8/layout/list1"/>
    <dgm:cxn modelId="{0D13C5C5-607F-8445-A0DA-525917E10E1D}" type="presParOf" srcId="{82CAFAA5-7EB1-E94C-A01E-FE8638905F39}" destId="{102D1CDB-0790-CC47-8F54-A2F087B04C90}" srcOrd="1" destOrd="0" presId="urn:microsoft.com/office/officeart/2005/8/layout/list1"/>
    <dgm:cxn modelId="{820C315E-E3D8-C147-BA09-2535D08C7B93}" type="presParOf" srcId="{8FA876E3-C09E-5347-864C-2706A7BE04FC}" destId="{DE269092-AD37-1942-B657-F8EBC67BA878}" srcOrd="5" destOrd="0" presId="urn:microsoft.com/office/officeart/2005/8/layout/list1"/>
    <dgm:cxn modelId="{473EBBD9-6D8B-B849-9053-F7DB84F6CFD0}" type="presParOf" srcId="{8FA876E3-C09E-5347-864C-2706A7BE04FC}" destId="{788FE7DF-BA24-5749-8D1D-57C285271C6D}" srcOrd="6" destOrd="0" presId="urn:microsoft.com/office/officeart/2005/8/layout/list1"/>
    <dgm:cxn modelId="{2FDB7357-B0F5-C546-A71B-E3C822218522}" type="presParOf" srcId="{8FA876E3-C09E-5347-864C-2706A7BE04FC}" destId="{8D8F81B3-B647-4B43-8C0E-7899F75B10EE}" srcOrd="7" destOrd="0" presId="urn:microsoft.com/office/officeart/2005/8/layout/list1"/>
    <dgm:cxn modelId="{B72029FD-7C3A-B34A-99F4-332D97E8BE2F}" type="presParOf" srcId="{8FA876E3-C09E-5347-864C-2706A7BE04FC}" destId="{1AC1562D-799C-9845-AFD2-A7E8BEAFD5E0}" srcOrd="8" destOrd="0" presId="urn:microsoft.com/office/officeart/2005/8/layout/list1"/>
    <dgm:cxn modelId="{4D5178E3-AE35-0C49-BC22-D29777A77EE7}" type="presParOf" srcId="{1AC1562D-799C-9845-AFD2-A7E8BEAFD5E0}" destId="{8D4F3C91-4496-B844-9E8A-EB4D719833D9}" srcOrd="0" destOrd="0" presId="urn:microsoft.com/office/officeart/2005/8/layout/list1"/>
    <dgm:cxn modelId="{6E068EC6-A1A9-8642-BEB3-DCE2258FFEDE}" type="presParOf" srcId="{1AC1562D-799C-9845-AFD2-A7E8BEAFD5E0}" destId="{0A70E248-E425-FE45-BF7D-03C55F840546}" srcOrd="1" destOrd="0" presId="urn:microsoft.com/office/officeart/2005/8/layout/list1"/>
    <dgm:cxn modelId="{117D319C-E547-0942-8B90-6FB181DFAA63}" type="presParOf" srcId="{8FA876E3-C09E-5347-864C-2706A7BE04FC}" destId="{426D3020-B8FA-6A48-826A-053C8CACD3E6}" srcOrd="9" destOrd="0" presId="urn:microsoft.com/office/officeart/2005/8/layout/list1"/>
    <dgm:cxn modelId="{5014ECF4-3222-834A-A633-15C58D89B56E}" type="presParOf" srcId="{8FA876E3-C09E-5347-864C-2706A7BE04FC}" destId="{07CB41E2-6B86-6D47-9B65-F4275890819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5C638-6319-4A00-BE9D-A7B433CB644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023FD15-37CB-44FB-AFFB-148F398FD206}">
      <dgm:prSet/>
      <dgm:spPr>
        <a:solidFill>
          <a:schemeClr val="bg2">
            <a:lumMod val="50000"/>
          </a:schemeClr>
        </a:solidFill>
      </dgm:spPr>
      <dgm:t>
        <a:bodyPr/>
        <a:lstStyle/>
        <a:p>
          <a:r>
            <a:rPr lang="en-US" b="1" dirty="0"/>
            <a:t>Section L &amp; M:</a:t>
          </a:r>
          <a:endParaRPr lang="en-US" dirty="0"/>
        </a:p>
      </dgm:t>
    </dgm:pt>
    <dgm:pt modelId="{93246C39-9E3A-4F65-9784-129F87713110}" type="parTrans" cxnId="{E733A704-3C82-4230-A4ED-912025B8A1B6}">
      <dgm:prSet/>
      <dgm:spPr/>
      <dgm:t>
        <a:bodyPr/>
        <a:lstStyle/>
        <a:p>
          <a:endParaRPr lang="en-US"/>
        </a:p>
      </dgm:t>
    </dgm:pt>
    <dgm:pt modelId="{76351DB5-AAF3-4ECE-A6C5-374AAA0C5BF1}" type="sibTrans" cxnId="{E733A704-3C82-4230-A4ED-912025B8A1B6}">
      <dgm:prSet/>
      <dgm:spPr/>
      <dgm:t>
        <a:bodyPr/>
        <a:lstStyle/>
        <a:p>
          <a:endParaRPr lang="en-US"/>
        </a:p>
      </dgm:t>
    </dgm:pt>
    <dgm:pt modelId="{50E5ACC6-B2C6-45CA-AB08-C3BAB7547127}">
      <dgm:prSet/>
      <dgm:spPr>
        <a:solidFill>
          <a:schemeClr val="accent1"/>
        </a:solidFill>
      </dgm:spPr>
      <dgm:t>
        <a:bodyPr/>
        <a:lstStyle/>
        <a:p>
          <a:r>
            <a:rPr lang="en-US" b="1"/>
            <a:t>Evaluation Criteria </a:t>
          </a:r>
          <a:endParaRPr lang="en-US"/>
        </a:p>
      </dgm:t>
    </dgm:pt>
    <dgm:pt modelId="{CE311125-93C0-4A08-8B58-DAFE40C60B25}" type="parTrans" cxnId="{597658E9-4B06-4EF9-891B-A667DEE2905E}">
      <dgm:prSet/>
      <dgm:spPr/>
      <dgm:t>
        <a:bodyPr/>
        <a:lstStyle/>
        <a:p>
          <a:endParaRPr lang="en-US"/>
        </a:p>
      </dgm:t>
    </dgm:pt>
    <dgm:pt modelId="{1E9D1D5A-A29C-4B0A-91F7-C7F5E08FCFFD}" type="sibTrans" cxnId="{597658E9-4B06-4EF9-891B-A667DEE2905E}">
      <dgm:prSet/>
      <dgm:spPr/>
      <dgm:t>
        <a:bodyPr/>
        <a:lstStyle/>
        <a:p>
          <a:endParaRPr lang="en-US"/>
        </a:p>
      </dgm:t>
    </dgm:pt>
    <dgm:pt modelId="{69B72BF1-5DA2-A241-B43E-E6F349A29FEF}" type="pres">
      <dgm:prSet presAssocID="{70C5C638-6319-4A00-BE9D-A7B433CB6446}" presName="linear" presStyleCnt="0">
        <dgm:presLayoutVars>
          <dgm:animLvl val="lvl"/>
          <dgm:resizeHandles val="exact"/>
        </dgm:presLayoutVars>
      </dgm:prSet>
      <dgm:spPr/>
    </dgm:pt>
    <dgm:pt modelId="{B7F7306B-26D4-5641-A07C-75DB6B5F66AC}" type="pres">
      <dgm:prSet presAssocID="{B023FD15-37CB-44FB-AFFB-148F398FD206}" presName="parentText" presStyleLbl="node1" presStyleIdx="0" presStyleCnt="2" custLinFactY="-2029" custLinFactNeighborX="-17497" custLinFactNeighborY="-100000">
        <dgm:presLayoutVars>
          <dgm:chMax val="0"/>
          <dgm:bulletEnabled val="1"/>
        </dgm:presLayoutVars>
      </dgm:prSet>
      <dgm:spPr/>
    </dgm:pt>
    <dgm:pt modelId="{32DB5941-AB7B-B24B-891E-20B331863306}" type="pres">
      <dgm:prSet presAssocID="{76351DB5-AAF3-4ECE-A6C5-374AAA0C5BF1}" presName="spacer" presStyleCnt="0"/>
      <dgm:spPr/>
    </dgm:pt>
    <dgm:pt modelId="{A6C8CBCF-982E-0045-A8DA-1EE96CCFEF1F}" type="pres">
      <dgm:prSet presAssocID="{50E5ACC6-B2C6-45CA-AB08-C3BAB7547127}" presName="parentText" presStyleLbl="node1" presStyleIdx="1" presStyleCnt="2">
        <dgm:presLayoutVars>
          <dgm:chMax val="0"/>
          <dgm:bulletEnabled val="1"/>
        </dgm:presLayoutVars>
      </dgm:prSet>
      <dgm:spPr/>
    </dgm:pt>
  </dgm:ptLst>
  <dgm:cxnLst>
    <dgm:cxn modelId="{E733A704-3C82-4230-A4ED-912025B8A1B6}" srcId="{70C5C638-6319-4A00-BE9D-A7B433CB6446}" destId="{B023FD15-37CB-44FB-AFFB-148F398FD206}" srcOrd="0" destOrd="0" parTransId="{93246C39-9E3A-4F65-9784-129F87713110}" sibTransId="{76351DB5-AAF3-4ECE-A6C5-374AAA0C5BF1}"/>
    <dgm:cxn modelId="{7DB63D1B-EA74-D745-BE84-4C5813F00D05}" type="presOf" srcId="{50E5ACC6-B2C6-45CA-AB08-C3BAB7547127}" destId="{A6C8CBCF-982E-0045-A8DA-1EE96CCFEF1F}" srcOrd="0" destOrd="0" presId="urn:microsoft.com/office/officeart/2005/8/layout/vList2"/>
    <dgm:cxn modelId="{B5B5E232-2A5C-A543-9F47-5820B1E80AA6}" type="presOf" srcId="{B023FD15-37CB-44FB-AFFB-148F398FD206}" destId="{B7F7306B-26D4-5641-A07C-75DB6B5F66AC}" srcOrd="0" destOrd="0" presId="urn:microsoft.com/office/officeart/2005/8/layout/vList2"/>
    <dgm:cxn modelId="{B5B1FDC0-D7E3-9E48-8EC0-5A97610AA3B2}" type="presOf" srcId="{70C5C638-6319-4A00-BE9D-A7B433CB6446}" destId="{69B72BF1-5DA2-A241-B43E-E6F349A29FEF}" srcOrd="0" destOrd="0" presId="urn:microsoft.com/office/officeart/2005/8/layout/vList2"/>
    <dgm:cxn modelId="{597658E9-4B06-4EF9-891B-A667DEE2905E}" srcId="{70C5C638-6319-4A00-BE9D-A7B433CB6446}" destId="{50E5ACC6-B2C6-45CA-AB08-C3BAB7547127}" srcOrd="1" destOrd="0" parTransId="{CE311125-93C0-4A08-8B58-DAFE40C60B25}" sibTransId="{1E9D1D5A-A29C-4B0A-91F7-C7F5E08FCFFD}"/>
    <dgm:cxn modelId="{D8568481-388D-AF40-99C9-9C70719C195B}" type="presParOf" srcId="{69B72BF1-5DA2-A241-B43E-E6F349A29FEF}" destId="{B7F7306B-26D4-5641-A07C-75DB6B5F66AC}" srcOrd="0" destOrd="0" presId="urn:microsoft.com/office/officeart/2005/8/layout/vList2"/>
    <dgm:cxn modelId="{DA732DE8-FEF8-9340-8A9D-279C0D61207F}" type="presParOf" srcId="{69B72BF1-5DA2-A241-B43E-E6F349A29FEF}" destId="{32DB5941-AB7B-B24B-891E-20B331863306}" srcOrd="1" destOrd="0" presId="urn:microsoft.com/office/officeart/2005/8/layout/vList2"/>
    <dgm:cxn modelId="{FD175681-392B-F046-951C-4A134EA413E6}" type="presParOf" srcId="{69B72BF1-5DA2-A241-B43E-E6F349A29FEF}" destId="{A6C8CBCF-982E-0045-A8DA-1EE96CCFEF1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84373-8E7C-EF4A-9A0E-1CB91C60D75D}">
      <dsp:nvSpPr>
        <dsp:cNvPr id="0" name=""/>
        <dsp:cNvSpPr/>
      </dsp:nvSpPr>
      <dsp:spPr>
        <a:xfrm>
          <a:off x="0" y="3081379"/>
          <a:ext cx="6492875" cy="202171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Summary of comparisons</a:t>
          </a:r>
        </a:p>
      </dsp:txBody>
      <dsp:txXfrm>
        <a:off x="0" y="3081379"/>
        <a:ext cx="6492875" cy="1091727"/>
      </dsp:txXfrm>
    </dsp:sp>
    <dsp:sp modelId="{D86553B0-4930-9045-81C3-F1D8AF9C3ADE}">
      <dsp:nvSpPr>
        <dsp:cNvPr id="0" name=""/>
        <dsp:cNvSpPr/>
      </dsp:nvSpPr>
      <dsp:spPr>
        <a:xfrm>
          <a:off x="0" y="4132672"/>
          <a:ext cx="1623218" cy="92999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Invoice to Agreement terms</a:t>
          </a:r>
        </a:p>
      </dsp:txBody>
      <dsp:txXfrm>
        <a:off x="0" y="4132672"/>
        <a:ext cx="1623218" cy="929990"/>
      </dsp:txXfrm>
    </dsp:sp>
    <dsp:sp modelId="{2855E336-DFC5-C74A-9859-C7EB202E017E}">
      <dsp:nvSpPr>
        <dsp:cNvPr id="0" name=""/>
        <dsp:cNvSpPr/>
      </dsp:nvSpPr>
      <dsp:spPr>
        <a:xfrm>
          <a:off x="1623218" y="4132672"/>
          <a:ext cx="1623218" cy="92999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Invoice to Program Plan (Prob 45)</a:t>
          </a:r>
        </a:p>
      </dsp:txBody>
      <dsp:txXfrm>
        <a:off x="1623218" y="4132672"/>
        <a:ext cx="1623218" cy="929990"/>
      </dsp:txXfrm>
    </dsp:sp>
    <dsp:sp modelId="{6EF1E538-5425-694D-9273-3C297DC9EDA3}">
      <dsp:nvSpPr>
        <dsp:cNvPr id="0" name=""/>
        <dsp:cNvSpPr/>
      </dsp:nvSpPr>
      <dsp:spPr>
        <a:xfrm>
          <a:off x="3246437" y="4132672"/>
          <a:ext cx="1623218" cy="92999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Invoice to supporting vendor documentation</a:t>
          </a:r>
        </a:p>
      </dsp:txBody>
      <dsp:txXfrm>
        <a:off x="3246437" y="4132672"/>
        <a:ext cx="1623218" cy="929990"/>
      </dsp:txXfrm>
    </dsp:sp>
    <dsp:sp modelId="{D3F835A0-3103-1147-9BAB-596781A47C80}">
      <dsp:nvSpPr>
        <dsp:cNvPr id="0" name=""/>
        <dsp:cNvSpPr/>
      </dsp:nvSpPr>
      <dsp:spPr>
        <a:xfrm>
          <a:off x="4869656" y="4132672"/>
          <a:ext cx="1623218" cy="92999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Invoice to Clinical Service Module</a:t>
          </a:r>
        </a:p>
      </dsp:txBody>
      <dsp:txXfrm>
        <a:off x="4869656" y="4132672"/>
        <a:ext cx="1623218" cy="929990"/>
      </dsp:txXfrm>
    </dsp:sp>
    <dsp:sp modelId="{EEFC9B52-2753-C04D-8B90-B30CF520F484}">
      <dsp:nvSpPr>
        <dsp:cNvPr id="0" name=""/>
        <dsp:cNvSpPr/>
      </dsp:nvSpPr>
      <dsp:spPr>
        <a:xfrm rot="10800000">
          <a:off x="0" y="2302"/>
          <a:ext cx="6492875" cy="3109402"/>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Certification includes a series of tasks that compare the invoice with several documents</a:t>
          </a:r>
        </a:p>
      </dsp:txBody>
      <dsp:txXfrm rot="10800000">
        <a:off x="0" y="2302"/>
        <a:ext cx="6492875" cy="202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0CF3E-D6F6-E547-B196-B59C7B7F0FEF}">
      <dsp:nvSpPr>
        <dsp:cNvPr id="0" name=""/>
        <dsp:cNvSpPr/>
      </dsp:nvSpPr>
      <dsp:spPr>
        <a:xfrm>
          <a:off x="0" y="402257"/>
          <a:ext cx="6237359" cy="6378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312420" rIns="48408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Receive invoice by the 10th</a:t>
          </a:r>
        </a:p>
      </dsp:txBody>
      <dsp:txXfrm>
        <a:off x="0" y="402257"/>
        <a:ext cx="6237359" cy="637875"/>
      </dsp:txXfrm>
    </dsp:sp>
    <dsp:sp modelId="{EEEAE54C-F532-E541-988E-AB0DC1D8AAFA}">
      <dsp:nvSpPr>
        <dsp:cNvPr id="0" name=""/>
        <dsp:cNvSpPr/>
      </dsp:nvSpPr>
      <dsp:spPr>
        <a:xfrm>
          <a:off x="311867" y="180857"/>
          <a:ext cx="4366151"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666750">
            <a:lnSpc>
              <a:spcPct val="90000"/>
            </a:lnSpc>
            <a:spcBef>
              <a:spcPct val="0"/>
            </a:spcBef>
            <a:spcAft>
              <a:spcPct val="35000"/>
            </a:spcAft>
            <a:buNone/>
          </a:pPr>
          <a:r>
            <a:rPr lang="en-US" sz="1500" kern="1200"/>
            <a:t>Receive</a:t>
          </a:r>
        </a:p>
      </dsp:txBody>
      <dsp:txXfrm>
        <a:off x="333483" y="202473"/>
        <a:ext cx="4322919" cy="399568"/>
      </dsp:txXfrm>
    </dsp:sp>
    <dsp:sp modelId="{788FE7DF-BA24-5749-8D1D-57C285271C6D}">
      <dsp:nvSpPr>
        <dsp:cNvPr id="0" name=""/>
        <dsp:cNvSpPr/>
      </dsp:nvSpPr>
      <dsp:spPr>
        <a:xfrm>
          <a:off x="0" y="1342532"/>
          <a:ext cx="6237359" cy="16065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312420" rIns="48408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Compare invoice to BPA</a:t>
          </a:r>
        </a:p>
        <a:p>
          <a:pPr marL="228600" lvl="2" indent="-114300" algn="l" defTabSz="666750">
            <a:lnSpc>
              <a:spcPct val="90000"/>
            </a:lnSpc>
            <a:spcBef>
              <a:spcPct val="0"/>
            </a:spcBef>
            <a:spcAft>
              <a:spcPct val="15000"/>
            </a:spcAft>
            <a:buChar char="•"/>
          </a:pPr>
          <a:r>
            <a:rPr lang="en-US" sz="1500" kern="1200"/>
            <a:t>Ensure only the services on the BPA/NCPO are on the invoice</a:t>
          </a:r>
        </a:p>
        <a:p>
          <a:pPr marL="228600" lvl="2" indent="-114300" algn="l" defTabSz="666750">
            <a:lnSpc>
              <a:spcPct val="90000"/>
            </a:lnSpc>
            <a:spcBef>
              <a:spcPct val="0"/>
            </a:spcBef>
            <a:spcAft>
              <a:spcPct val="15000"/>
            </a:spcAft>
            <a:buChar char="•"/>
          </a:pPr>
          <a:r>
            <a:rPr lang="en-US" sz="1500" kern="1200"/>
            <a:t>Verify that the service is on the BPA/NCPO and the correct unit price has been billed</a:t>
          </a:r>
        </a:p>
        <a:p>
          <a:pPr marL="228600" lvl="2" indent="-114300" algn="l" defTabSz="666750">
            <a:lnSpc>
              <a:spcPct val="90000"/>
            </a:lnSpc>
            <a:spcBef>
              <a:spcPct val="0"/>
            </a:spcBef>
            <a:spcAft>
              <a:spcPct val="15000"/>
            </a:spcAft>
            <a:buChar char="•"/>
          </a:pPr>
          <a:r>
            <a:rPr lang="en-US" sz="1500" kern="1200"/>
            <a:t>Verify vendor name and number match the BPA/NCPO</a:t>
          </a:r>
        </a:p>
      </dsp:txBody>
      <dsp:txXfrm>
        <a:off x="0" y="1342532"/>
        <a:ext cx="6237359" cy="1606500"/>
      </dsp:txXfrm>
    </dsp:sp>
    <dsp:sp modelId="{102D1CDB-0790-CC47-8F54-A2F087B04C90}">
      <dsp:nvSpPr>
        <dsp:cNvPr id="0" name=""/>
        <dsp:cNvSpPr/>
      </dsp:nvSpPr>
      <dsp:spPr>
        <a:xfrm>
          <a:off x="311867" y="1121132"/>
          <a:ext cx="4366151"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666750">
            <a:lnSpc>
              <a:spcPct val="90000"/>
            </a:lnSpc>
            <a:spcBef>
              <a:spcPct val="0"/>
            </a:spcBef>
            <a:spcAft>
              <a:spcPct val="35000"/>
            </a:spcAft>
            <a:buNone/>
          </a:pPr>
          <a:r>
            <a:rPr lang="en-US" sz="1500" kern="1200"/>
            <a:t>Compare</a:t>
          </a:r>
        </a:p>
      </dsp:txBody>
      <dsp:txXfrm>
        <a:off x="333483" y="1142748"/>
        <a:ext cx="4322919" cy="399568"/>
      </dsp:txXfrm>
    </dsp:sp>
    <dsp:sp modelId="{07CB41E2-6B86-6D47-9B65-F42758908196}">
      <dsp:nvSpPr>
        <dsp:cNvPr id="0" name=""/>
        <dsp:cNvSpPr/>
      </dsp:nvSpPr>
      <dsp:spPr>
        <a:xfrm>
          <a:off x="0" y="3251432"/>
          <a:ext cx="6237359" cy="113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312420" rIns="48408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Compare the invoice to the Program Plan (Prob 45)</a:t>
          </a:r>
        </a:p>
        <a:p>
          <a:pPr marL="228600" lvl="2" indent="-114300" algn="l" defTabSz="666750">
            <a:lnSpc>
              <a:spcPct val="90000"/>
            </a:lnSpc>
            <a:spcBef>
              <a:spcPct val="0"/>
            </a:spcBef>
            <a:spcAft>
              <a:spcPct val="15000"/>
            </a:spcAft>
            <a:buChar char="•"/>
          </a:pPr>
          <a:r>
            <a:rPr lang="en-US" sz="1500" kern="1200"/>
            <a:t>To ensure services ordered on Prob 45 were performed</a:t>
          </a:r>
        </a:p>
        <a:p>
          <a:pPr marL="228600" lvl="2" indent="-114300" algn="l" defTabSz="666750">
            <a:lnSpc>
              <a:spcPct val="90000"/>
            </a:lnSpc>
            <a:spcBef>
              <a:spcPct val="0"/>
            </a:spcBef>
            <a:spcAft>
              <a:spcPct val="15000"/>
            </a:spcAft>
            <a:buChar char="•"/>
          </a:pPr>
          <a:r>
            <a:rPr lang="en-US" sz="1500" kern="1200"/>
            <a:t>Verify services invoiced were approved on the plan</a:t>
          </a:r>
        </a:p>
      </dsp:txBody>
      <dsp:txXfrm>
        <a:off x="0" y="3251432"/>
        <a:ext cx="6237359" cy="1134000"/>
      </dsp:txXfrm>
    </dsp:sp>
    <dsp:sp modelId="{0A70E248-E425-FE45-BF7D-03C55F840546}">
      <dsp:nvSpPr>
        <dsp:cNvPr id="0" name=""/>
        <dsp:cNvSpPr/>
      </dsp:nvSpPr>
      <dsp:spPr>
        <a:xfrm>
          <a:off x="311867" y="3030033"/>
          <a:ext cx="4366151"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666750">
            <a:lnSpc>
              <a:spcPct val="90000"/>
            </a:lnSpc>
            <a:spcBef>
              <a:spcPct val="0"/>
            </a:spcBef>
            <a:spcAft>
              <a:spcPct val="35000"/>
            </a:spcAft>
            <a:buNone/>
          </a:pPr>
          <a:r>
            <a:rPr lang="en-US" sz="1500" kern="1200"/>
            <a:t>Compare</a:t>
          </a:r>
        </a:p>
      </dsp:txBody>
      <dsp:txXfrm>
        <a:off x="333483" y="3051649"/>
        <a:ext cx="4322919"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7306B-26D4-5641-A07C-75DB6B5F66AC}">
      <dsp:nvSpPr>
        <dsp:cNvPr id="0" name=""/>
        <dsp:cNvSpPr/>
      </dsp:nvSpPr>
      <dsp:spPr>
        <a:xfrm>
          <a:off x="0" y="0"/>
          <a:ext cx="6492875" cy="2462959"/>
        </a:xfrm>
        <a:prstGeom prst="round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1" kern="1200" dirty="0"/>
            <a:t>Section L &amp; M:</a:t>
          </a:r>
          <a:endParaRPr lang="en-US" sz="6200" kern="1200" dirty="0"/>
        </a:p>
      </dsp:txBody>
      <dsp:txXfrm>
        <a:off x="120232" y="120232"/>
        <a:ext cx="6252411" cy="2222495"/>
      </dsp:txXfrm>
    </dsp:sp>
    <dsp:sp modelId="{A6C8CBCF-982E-0045-A8DA-1EE96CCFEF1F}">
      <dsp:nvSpPr>
        <dsp:cNvPr id="0" name=""/>
        <dsp:cNvSpPr/>
      </dsp:nvSpPr>
      <dsp:spPr>
        <a:xfrm>
          <a:off x="0" y="2641980"/>
          <a:ext cx="6492875" cy="2462959"/>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1" kern="1200"/>
            <a:t>Evaluation Criteria </a:t>
          </a:r>
          <a:endParaRPr lang="en-US" sz="6200" kern="1200"/>
        </a:p>
      </dsp:txBody>
      <dsp:txXfrm>
        <a:off x="120232" y="2762212"/>
        <a:ext cx="6252411" cy="22224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642A11-1B32-4395-9DDA-85EC09BB9855}"/>
              </a:ext>
            </a:extLst>
          </p:cNvPr>
          <p:cNvSpPr>
            <a:spLocks noGrp="1"/>
          </p:cNvSpPr>
          <p:nvPr>
            <p:ph type="hdr" sz="quarter"/>
          </p:nvPr>
        </p:nvSpPr>
        <p:spPr>
          <a:xfrm>
            <a:off x="1" y="1"/>
            <a:ext cx="3038475" cy="466725"/>
          </a:xfrm>
          <a:prstGeom prst="rect">
            <a:avLst/>
          </a:prstGeom>
        </p:spPr>
        <p:txBody>
          <a:bodyPr vert="horz" lIns="93164" tIns="46582" rIns="93164" bIns="46582"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DBD1639-5BF0-4289-B345-3F34D1EC061B}"/>
              </a:ext>
            </a:extLst>
          </p:cNvPr>
          <p:cNvSpPr>
            <a:spLocks noGrp="1"/>
          </p:cNvSpPr>
          <p:nvPr>
            <p:ph type="dt" idx="1"/>
          </p:nvPr>
        </p:nvSpPr>
        <p:spPr>
          <a:xfrm>
            <a:off x="3970339" y="1"/>
            <a:ext cx="3038475" cy="466725"/>
          </a:xfrm>
          <a:prstGeom prst="rect">
            <a:avLst/>
          </a:prstGeom>
        </p:spPr>
        <p:txBody>
          <a:bodyPr vert="horz" lIns="93164" tIns="46582" rIns="93164" bIns="46582" rtlCol="0"/>
          <a:lstStyle>
            <a:lvl1pPr algn="r">
              <a:defRPr sz="1200"/>
            </a:lvl1pPr>
          </a:lstStyle>
          <a:p>
            <a:pPr>
              <a:defRPr/>
            </a:pPr>
            <a:fld id="{44C80F6D-4137-48FD-91AD-7D0F06E9FA94}" type="datetimeFigureOut">
              <a:rPr lang="en-US"/>
              <a:pPr>
                <a:defRPr/>
              </a:pPr>
              <a:t>5/1/2024</a:t>
            </a:fld>
            <a:endParaRPr lang="en-US"/>
          </a:p>
        </p:txBody>
      </p:sp>
      <p:sp>
        <p:nvSpPr>
          <p:cNvPr id="4" name="Slide Image Placeholder 3">
            <a:extLst>
              <a:ext uri="{FF2B5EF4-FFF2-40B4-BE49-F238E27FC236}">
                <a16:creationId xmlns:a16="http://schemas.microsoft.com/office/drawing/2014/main" id="{978436E2-EDAD-4916-8E00-F1348D859ED0}"/>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a:extLst>
              <a:ext uri="{FF2B5EF4-FFF2-40B4-BE49-F238E27FC236}">
                <a16:creationId xmlns:a16="http://schemas.microsoft.com/office/drawing/2014/main" id="{A1AC441F-B518-4743-A08C-CDF9FE920561}"/>
              </a:ext>
            </a:extLst>
          </p:cNvPr>
          <p:cNvSpPr>
            <a:spLocks noGrp="1"/>
          </p:cNvSpPr>
          <p:nvPr>
            <p:ph type="body" sz="quarter" idx="3"/>
          </p:nvPr>
        </p:nvSpPr>
        <p:spPr>
          <a:xfrm>
            <a:off x="701676" y="4473575"/>
            <a:ext cx="5607050" cy="3660775"/>
          </a:xfrm>
          <a:prstGeom prst="rect">
            <a:avLst/>
          </a:prstGeom>
        </p:spPr>
        <p:txBody>
          <a:bodyPr vert="horz" lIns="93164" tIns="46582" rIns="93164" bIns="4658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EE1EB6E-24EE-44F0-9C26-DD32B20180CB}"/>
              </a:ext>
            </a:extLst>
          </p:cNvPr>
          <p:cNvSpPr>
            <a:spLocks noGrp="1"/>
          </p:cNvSpPr>
          <p:nvPr>
            <p:ph type="ftr" sz="quarter" idx="4"/>
          </p:nvPr>
        </p:nvSpPr>
        <p:spPr>
          <a:xfrm>
            <a:off x="1" y="8829676"/>
            <a:ext cx="3038475" cy="466725"/>
          </a:xfrm>
          <a:prstGeom prst="rect">
            <a:avLst/>
          </a:prstGeom>
        </p:spPr>
        <p:txBody>
          <a:bodyPr vert="horz" lIns="93164" tIns="46582" rIns="93164" bIns="46582"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03EB75D-1505-43F7-8215-0601CA706EA6}"/>
              </a:ext>
            </a:extLst>
          </p:cNvPr>
          <p:cNvSpPr>
            <a:spLocks noGrp="1"/>
          </p:cNvSpPr>
          <p:nvPr>
            <p:ph type="sldNum" sz="quarter" idx="5"/>
          </p:nvPr>
        </p:nvSpPr>
        <p:spPr>
          <a:xfrm>
            <a:off x="3970339" y="8829676"/>
            <a:ext cx="3038475" cy="466725"/>
          </a:xfrm>
          <a:prstGeom prst="rect">
            <a:avLst/>
          </a:prstGeom>
        </p:spPr>
        <p:txBody>
          <a:bodyPr vert="horz" wrap="square" lIns="93164" tIns="46582" rIns="93164" bIns="46582" numCol="1" anchor="b" anchorCtr="0" compatLnSpc="1">
            <a:prstTxWarp prst="textNoShape">
              <a:avLst/>
            </a:prstTxWarp>
          </a:bodyPr>
          <a:lstStyle>
            <a:lvl1pPr algn="r">
              <a:defRPr sz="1200"/>
            </a:lvl1pPr>
          </a:lstStyle>
          <a:p>
            <a:fld id="{5027BC1A-E8F2-49F9-B605-85FCE79F432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A8FE914-E401-4075-BFA0-911BEBA84CA7}"/>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7A1C7D1-C8E7-478D-AA44-284B24F0E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a:extLst>
              <a:ext uri="{FF2B5EF4-FFF2-40B4-BE49-F238E27FC236}">
                <a16:creationId xmlns:a16="http://schemas.microsoft.com/office/drawing/2014/main" id="{F11E1D82-0E26-4CAF-A3E6-573CAF8666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20754542-DDAA-4749-9334-A10B7101056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E85B341-440E-4652-8C21-1CAA62A008AF}"/>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624295B-F973-44E7-B0EF-09E1350BB2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a:extLst>
              <a:ext uri="{FF2B5EF4-FFF2-40B4-BE49-F238E27FC236}">
                <a16:creationId xmlns:a16="http://schemas.microsoft.com/office/drawing/2014/main" id="{C8603CCF-3342-4EA8-B21B-F2E0FA2792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DD7129AA-2699-49E7-ADEF-06B876AF1F1C}"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E85B341-440E-4652-8C21-1CAA62A008AF}"/>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624295B-F973-44E7-B0EF-09E1350BB2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a:extLst>
              <a:ext uri="{FF2B5EF4-FFF2-40B4-BE49-F238E27FC236}">
                <a16:creationId xmlns:a16="http://schemas.microsoft.com/office/drawing/2014/main" id="{C8603CCF-3342-4EA8-B21B-F2E0FA2792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DD7129AA-2699-49E7-ADEF-06B876AF1F1C}" type="slidenum">
              <a:rPr lang="en-US" altLang="en-US"/>
              <a:pPr/>
              <a:t>12</a:t>
            </a:fld>
            <a:endParaRPr lang="en-US" altLang="en-US"/>
          </a:p>
        </p:txBody>
      </p:sp>
    </p:spTree>
    <p:extLst>
      <p:ext uri="{BB962C8B-B14F-4D97-AF65-F5344CB8AC3E}">
        <p14:creationId xmlns:p14="http://schemas.microsoft.com/office/powerpoint/2010/main" val="200016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9CDF0E0-BEE4-4D33-89AC-37EE4E8E5C0E}"/>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401A1C2-4D1A-473F-9A03-7E74C8D88E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a:extLst>
              <a:ext uri="{FF2B5EF4-FFF2-40B4-BE49-F238E27FC236}">
                <a16:creationId xmlns:a16="http://schemas.microsoft.com/office/drawing/2014/main" id="{E5FB5E9E-9186-4233-AE54-F53EDD9EA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486A7DB8-A2DD-46CD-9767-4E362FC3D8B4}"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D714734-697E-402B-B829-2299A3F9E434}"/>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7C8025F-7D84-41B6-94D7-D014A990DA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a:extLst>
              <a:ext uri="{FF2B5EF4-FFF2-40B4-BE49-F238E27FC236}">
                <a16:creationId xmlns:a16="http://schemas.microsoft.com/office/drawing/2014/main" id="{F12DC415-CD85-490C-A7FC-2320763DEE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508016F2-4954-4596-96D4-0102C49B955B}"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C2974E8-1EAF-40AD-9380-D2C10FF53EAB}"/>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3A34602-37FC-4E3C-BA99-CDAE08C140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Must be complete and include an authorized signature.</a:t>
            </a:r>
          </a:p>
        </p:txBody>
      </p:sp>
      <p:sp>
        <p:nvSpPr>
          <p:cNvPr id="37892" name="Slide Number Placeholder 3">
            <a:extLst>
              <a:ext uri="{FF2B5EF4-FFF2-40B4-BE49-F238E27FC236}">
                <a16:creationId xmlns:a16="http://schemas.microsoft.com/office/drawing/2014/main" id="{D3636E70-791A-4CD4-8916-83625B25E5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72A4BD31-81A0-4CE5-8462-8FDEC9A06021}" type="slidenum">
              <a:rPr lang="en-US" altLang="en-US"/>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7BC1A-E8F2-49F9-B605-85FCE79F432A}" type="slidenum">
              <a:rPr lang="en-US" altLang="en-US" smtClean="0"/>
              <a:pPr/>
              <a:t>17</a:t>
            </a:fld>
            <a:endParaRPr lang="en-US" altLang="en-US"/>
          </a:p>
        </p:txBody>
      </p:sp>
    </p:spTree>
    <p:extLst>
      <p:ext uri="{BB962C8B-B14F-4D97-AF65-F5344CB8AC3E}">
        <p14:creationId xmlns:p14="http://schemas.microsoft.com/office/powerpoint/2010/main" val="69952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time a defendant/person under supervision was admitted to or discharge from the facility,</a:t>
            </a:r>
          </a:p>
          <a:p>
            <a:endParaRPr lang="en-US" dirty="0"/>
          </a:p>
          <a:p>
            <a:r>
              <a:rPr lang="en-US" dirty="0"/>
              <a:t>Admission – calculate units in a descending motion </a:t>
            </a:r>
          </a:p>
          <a:p>
            <a:endParaRPr lang="en-US" dirty="0"/>
          </a:p>
          <a:p>
            <a:r>
              <a:rPr lang="en-US" dirty="0"/>
              <a:t>Discharge – calculate units in an ascending motion </a:t>
            </a:r>
          </a:p>
        </p:txBody>
      </p:sp>
      <p:sp>
        <p:nvSpPr>
          <p:cNvPr id="4" name="Slide Number Placeholder 3"/>
          <p:cNvSpPr>
            <a:spLocks noGrp="1"/>
          </p:cNvSpPr>
          <p:nvPr>
            <p:ph type="sldNum" sz="quarter" idx="5"/>
          </p:nvPr>
        </p:nvSpPr>
        <p:spPr/>
        <p:txBody>
          <a:bodyPr/>
          <a:lstStyle/>
          <a:p>
            <a:fld id="{5027BC1A-E8F2-49F9-B605-85FCE79F432A}" type="slidenum">
              <a:rPr lang="en-US" altLang="en-US" smtClean="0"/>
              <a:pPr/>
              <a:t>18</a:t>
            </a:fld>
            <a:endParaRPr lang="en-US" altLang="en-US"/>
          </a:p>
        </p:txBody>
      </p:sp>
    </p:spTree>
    <p:extLst>
      <p:ext uri="{BB962C8B-B14F-4D97-AF65-F5344CB8AC3E}">
        <p14:creationId xmlns:p14="http://schemas.microsoft.com/office/powerpoint/2010/main" val="325026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3D6CB2D-3872-4883-9BDF-FE6F4F2E1FFC}"/>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2B7E24A-383D-4FC9-B370-12C6E70217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925B4B72-C320-40C7-801E-323DC91F48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841" indent="-285708">
              <a:defRPr>
                <a:solidFill>
                  <a:schemeClr val="tx1"/>
                </a:solidFill>
                <a:latin typeface="Trebuchet MS" panose="020B0603020202020204" pitchFamily="34" charset="0"/>
              </a:defRPr>
            </a:lvl2pPr>
            <a:lvl3pPr marL="1142833" indent="-228567">
              <a:defRPr>
                <a:solidFill>
                  <a:schemeClr val="tx1"/>
                </a:solidFill>
                <a:latin typeface="Trebuchet MS" panose="020B0603020202020204" pitchFamily="34" charset="0"/>
              </a:defRPr>
            </a:lvl3pPr>
            <a:lvl4pPr marL="1599965" indent="-228567">
              <a:defRPr>
                <a:solidFill>
                  <a:schemeClr val="tx1"/>
                </a:solidFill>
                <a:latin typeface="Trebuchet MS" panose="020B0603020202020204" pitchFamily="34" charset="0"/>
              </a:defRPr>
            </a:lvl4pPr>
            <a:lvl5pPr marL="2057099" indent="-228567">
              <a:defRPr>
                <a:solidFill>
                  <a:schemeClr val="tx1"/>
                </a:solidFill>
                <a:latin typeface="Trebuchet MS" panose="020B0603020202020204" pitchFamily="34" charset="0"/>
              </a:defRPr>
            </a:lvl5pPr>
            <a:lvl6pPr marL="2514232" indent="-228567" defTabSz="457133" eaLnBrk="0" fontAlgn="base" hangingPunct="0">
              <a:spcBef>
                <a:spcPct val="0"/>
              </a:spcBef>
              <a:spcAft>
                <a:spcPct val="0"/>
              </a:spcAft>
              <a:defRPr>
                <a:solidFill>
                  <a:schemeClr val="tx1"/>
                </a:solidFill>
                <a:latin typeface="Trebuchet MS" panose="020B0603020202020204" pitchFamily="34" charset="0"/>
              </a:defRPr>
            </a:lvl6pPr>
            <a:lvl7pPr marL="2971364" indent="-228567" defTabSz="457133" eaLnBrk="0" fontAlgn="base" hangingPunct="0">
              <a:spcBef>
                <a:spcPct val="0"/>
              </a:spcBef>
              <a:spcAft>
                <a:spcPct val="0"/>
              </a:spcAft>
              <a:defRPr>
                <a:solidFill>
                  <a:schemeClr val="tx1"/>
                </a:solidFill>
                <a:latin typeface="Trebuchet MS" panose="020B0603020202020204" pitchFamily="34" charset="0"/>
              </a:defRPr>
            </a:lvl7pPr>
            <a:lvl8pPr marL="3428498" indent="-228567" defTabSz="457133" eaLnBrk="0" fontAlgn="base" hangingPunct="0">
              <a:spcBef>
                <a:spcPct val="0"/>
              </a:spcBef>
              <a:spcAft>
                <a:spcPct val="0"/>
              </a:spcAft>
              <a:defRPr>
                <a:solidFill>
                  <a:schemeClr val="tx1"/>
                </a:solidFill>
                <a:latin typeface="Trebuchet MS" panose="020B0603020202020204" pitchFamily="34" charset="0"/>
              </a:defRPr>
            </a:lvl8pPr>
            <a:lvl9pPr marL="3885630" indent="-228567" defTabSz="457133" eaLnBrk="0" fontAlgn="base" hangingPunct="0">
              <a:spcBef>
                <a:spcPct val="0"/>
              </a:spcBef>
              <a:spcAft>
                <a:spcPct val="0"/>
              </a:spcAft>
              <a:defRPr>
                <a:solidFill>
                  <a:schemeClr val="tx1"/>
                </a:solidFill>
                <a:latin typeface="Trebuchet MS" panose="020B0603020202020204" pitchFamily="34" charset="0"/>
              </a:defRPr>
            </a:lvl9pPr>
          </a:lstStyle>
          <a:p>
            <a:fld id="{F32BC3EE-04E6-4F94-A35F-A8E8744B037E}" type="slidenum">
              <a:rPr lang="en-US" altLang="en-US"/>
              <a:pPr/>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7304789-939E-4024-A4B9-E5549A078550}"/>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D9AC257-59B5-45E0-AC25-8F89BBE174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a:extLst>
              <a:ext uri="{FF2B5EF4-FFF2-40B4-BE49-F238E27FC236}">
                <a16:creationId xmlns:a16="http://schemas.microsoft.com/office/drawing/2014/main" id="{6078EEB1-FDAB-4F19-B885-4F76ACE897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841" indent="-285708">
              <a:defRPr>
                <a:solidFill>
                  <a:schemeClr val="tx1"/>
                </a:solidFill>
                <a:latin typeface="Trebuchet MS" panose="020B0603020202020204" pitchFamily="34" charset="0"/>
              </a:defRPr>
            </a:lvl2pPr>
            <a:lvl3pPr marL="1142833" indent="-228567">
              <a:defRPr>
                <a:solidFill>
                  <a:schemeClr val="tx1"/>
                </a:solidFill>
                <a:latin typeface="Trebuchet MS" panose="020B0603020202020204" pitchFamily="34" charset="0"/>
              </a:defRPr>
            </a:lvl3pPr>
            <a:lvl4pPr marL="1599965" indent="-228567">
              <a:defRPr>
                <a:solidFill>
                  <a:schemeClr val="tx1"/>
                </a:solidFill>
                <a:latin typeface="Trebuchet MS" panose="020B0603020202020204" pitchFamily="34" charset="0"/>
              </a:defRPr>
            </a:lvl4pPr>
            <a:lvl5pPr marL="2057099" indent="-228567">
              <a:defRPr>
                <a:solidFill>
                  <a:schemeClr val="tx1"/>
                </a:solidFill>
                <a:latin typeface="Trebuchet MS" panose="020B0603020202020204" pitchFamily="34" charset="0"/>
              </a:defRPr>
            </a:lvl5pPr>
            <a:lvl6pPr marL="2514232" indent="-228567" defTabSz="457133" eaLnBrk="0" fontAlgn="base" hangingPunct="0">
              <a:spcBef>
                <a:spcPct val="0"/>
              </a:spcBef>
              <a:spcAft>
                <a:spcPct val="0"/>
              </a:spcAft>
              <a:defRPr>
                <a:solidFill>
                  <a:schemeClr val="tx1"/>
                </a:solidFill>
                <a:latin typeface="Trebuchet MS" panose="020B0603020202020204" pitchFamily="34" charset="0"/>
              </a:defRPr>
            </a:lvl6pPr>
            <a:lvl7pPr marL="2971364" indent="-228567" defTabSz="457133" eaLnBrk="0" fontAlgn="base" hangingPunct="0">
              <a:spcBef>
                <a:spcPct val="0"/>
              </a:spcBef>
              <a:spcAft>
                <a:spcPct val="0"/>
              </a:spcAft>
              <a:defRPr>
                <a:solidFill>
                  <a:schemeClr val="tx1"/>
                </a:solidFill>
                <a:latin typeface="Trebuchet MS" panose="020B0603020202020204" pitchFamily="34" charset="0"/>
              </a:defRPr>
            </a:lvl7pPr>
            <a:lvl8pPr marL="3428498" indent="-228567" defTabSz="457133" eaLnBrk="0" fontAlgn="base" hangingPunct="0">
              <a:spcBef>
                <a:spcPct val="0"/>
              </a:spcBef>
              <a:spcAft>
                <a:spcPct val="0"/>
              </a:spcAft>
              <a:defRPr>
                <a:solidFill>
                  <a:schemeClr val="tx1"/>
                </a:solidFill>
                <a:latin typeface="Trebuchet MS" panose="020B0603020202020204" pitchFamily="34" charset="0"/>
              </a:defRPr>
            </a:lvl8pPr>
            <a:lvl9pPr marL="3885630" indent="-228567" defTabSz="457133" eaLnBrk="0" fontAlgn="base" hangingPunct="0">
              <a:spcBef>
                <a:spcPct val="0"/>
              </a:spcBef>
              <a:spcAft>
                <a:spcPct val="0"/>
              </a:spcAft>
              <a:defRPr>
                <a:solidFill>
                  <a:schemeClr val="tx1"/>
                </a:solidFill>
                <a:latin typeface="Trebuchet MS" panose="020B0603020202020204" pitchFamily="34" charset="0"/>
              </a:defRPr>
            </a:lvl9pPr>
          </a:lstStyle>
          <a:p>
            <a:fld id="{A67965AA-F08D-4ED6-AD10-188F16D0574F}" type="slidenum">
              <a:rPr lang="en-US" altLang="en-US"/>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A5C8552-431D-4B98-807B-3080B8EA73DB}"/>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CD22B76-BB53-4744-A536-F68DFA876E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5% administrative fees for collection of copayments and 6040 medication costs (only by request and approval of the Chief U.S. Pretrial Services Officer).  These are not billed by client but one sum for the total of all costs.</a:t>
            </a:r>
          </a:p>
          <a:p>
            <a:pPr eaLnBrk="1" hangingPunct="1">
              <a:spcBef>
                <a:spcPct val="0"/>
              </a:spcBef>
            </a:pPr>
            <a:endParaRPr lang="en-US" altLang="en-US" dirty="0"/>
          </a:p>
          <a:p>
            <a:pPr eaLnBrk="1" hangingPunct="1">
              <a:spcBef>
                <a:spcPct val="0"/>
              </a:spcBef>
            </a:pPr>
            <a:r>
              <a:rPr lang="en-US" altLang="en-US" dirty="0"/>
              <a:t>Level 1 approval.  Then Chief gives final approval.</a:t>
            </a:r>
          </a:p>
        </p:txBody>
      </p:sp>
      <p:sp>
        <p:nvSpPr>
          <p:cNvPr id="46084" name="Slide Number Placeholder 3">
            <a:extLst>
              <a:ext uri="{FF2B5EF4-FFF2-40B4-BE49-F238E27FC236}">
                <a16:creationId xmlns:a16="http://schemas.microsoft.com/office/drawing/2014/main" id="{06C0B78E-5BCC-428F-AFDE-798E88833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96531F65-9EBE-4E15-8F9B-50EDA7FB64F5}" type="slidenum">
              <a:rPr lang="en-US" altLang="en-US"/>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7BC1A-E8F2-49F9-B605-85FCE79F432A}" type="slidenum">
              <a:rPr lang="en-US" altLang="en-US" smtClean="0"/>
              <a:pPr/>
              <a:t>2</a:t>
            </a:fld>
            <a:endParaRPr lang="en-US" altLang="en-US"/>
          </a:p>
        </p:txBody>
      </p:sp>
    </p:spTree>
    <p:extLst>
      <p:ext uri="{BB962C8B-B14F-4D97-AF65-F5344CB8AC3E}">
        <p14:creationId xmlns:p14="http://schemas.microsoft.com/office/powerpoint/2010/main" val="3611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8795B09-6CF1-4661-92A7-95B71C8CB6E4}"/>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0AD69D0-8404-414F-9CD7-AA222AB839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893AD507-474B-45C9-B320-8ECBAA5965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AC7C59DD-B3B5-40D2-8E80-202E3DCCBD18}" type="slidenum">
              <a:rPr lang="en-US" altLang="en-US"/>
              <a:pPr/>
              <a:t>23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7096F48-1DD8-4B0B-AED5-B12E6A55463C}"/>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528CC94-A970-4457-A992-D838E09CE5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Clauses</a:t>
            </a:r>
          </a:p>
          <a:p>
            <a:pPr eaLnBrk="1" hangingPunct="1">
              <a:spcBef>
                <a:spcPct val="0"/>
              </a:spcBef>
            </a:pPr>
            <a:endParaRPr lang="en-US" altLang="en-US" dirty="0"/>
          </a:p>
          <a:p>
            <a:pPr eaLnBrk="1" hangingPunct="1">
              <a:spcBef>
                <a:spcPct val="0"/>
              </a:spcBef>
            </a:pPr>
            <a:r>
              <a:rPr lang="en-US" altLang="en-US" dirty="0"/>
              <a:t>Subcontracting - Prime contractor is responsible to the judiciary for overall performance of the services required under the contract.  If any services are subcontracted, the prime contractor shall ensure that the subcontractor is complying with the requirements of the contract.  A subcontractor has no contractual rights against the judiciary.</a:t>
            </a:r>
          </a:p>
          <a:p>
            <a:pPr eaLnBrk="1" hangingPunct="1">
              <a:spcBef>
                <a:spcPct val="0"/>
              </a:spcBef>
            </a:pPr>
            <a:endParaRPr lang="en-US" altLang="en-US" dirty="0"/>
          </a:p>
          <a:p>
            <a:pPr eaLnBrk="1" hangingPunct="1">
              <a:spcBef>
                <a:spcPct val="0"/>
              </a:spcBef>
            </a:pPr>
            <a:r>
              <a:rPr lang="en-US" altLang="en-US" dirty="0"/>
              <a:t>Options to Extend the Term of Contract.  Will provide written notice no later then 30 days prior to expiration.  Duration shall not exceed 3 years.</a:t>
            </a:r>
          </a:p>
          <a:p>
            <a:pPr eaLnBrk="1" hangingPunct="1">
              <a:spcBef>
                <a:spcPct val="0"/>
              </a:spcBef>
            </a:pPr>
            <a:endParaRPr lang="en-US" altLang="en-US" dirty="0"/>
          </a:p>
          <a:p>
            <a:pPr eaLnBrk="1" hangingPunct="1">
              <a:spcBef>
                <a:spcPct val="0"/>
              </a:spcBef>
            </a:pPr>
            <a:r>
              <a:rPr lang="en-US" altLang="en-US" dirty="0"/>
              <a:t>Option to Extend Services</a:t>
            </a:r>
          </a:p>
          <a:p>
            <a:pPr eaLnBrk="1" hangingPunct="1">
              <a:spcBef>
                <a:spcPct val="0"/>
              </a:spcBef>
            </a:pPr>
            <a:endParaRPr lang="en-US" altLang="en-US" dirty="0"/>
          </a:p>
          <a:p>
            <a:pPr eaLnBrk="1" hangingPunct="1">
              <a:spcBef>
                <a:spcPct val="0"/>
              </a:spcBef>
            </a:pPr>
            <a:r>
              <a:rPr lang="en-US" altLang="en-US" dirty="0"/>
              <a:t>Clauses Incorporated by Reference – Full text of clause may be accessed electronically via </a:t>
            </a:r>
            <a:r>
              <a:rPr lang="en-US" altLang="en-US" dirty="0" err="1"/>
              <a:t>www.uscourts.gov</a:t>
            </a:r>
            <a:r>
              <a:rPr lang="en-US" altLang="en-US" dirty="0"/>
              <a:t>/procurement.</a:t>
            </a:r>
          </a:p>
        </p:txBody>
      </p:sp>
      <p:sp>
        <p:nvSpPr>
          <p:cNvPr id="50180" name="Slide Number Placeholder 3">
            <a:extLst>
              <a:ext uri="{FF2B5EF4-FFF2-40B4-BE49-F238E27FC236}">
                <a16:creationId xmlns:a16="http://schemas.microsoft.com/office/drawing/2014/main" id="{FBAD78B2-1528-423E-9992-328F26ED25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7EAA7F44-E598-423E-8E6A-A6866EA1CFC2}" type="slidenum">
              <a:rPr lang="en-US" altLang="en-US"/>
              <a:pPr/>
              <a:t>24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A0A9869-4487-4FD2-9303-E68106D365AE}"/>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FB156C3-ED40-4265-B8EE-7AAD5AC0ED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Examples of what is included in this section.  Forms will also be available on our internet page.</a:t>
            </a:r>
          </a:p>
        </p:txBody>
      </p:sp>
      <p:sp>
        <p:nvSpPr>
          <p:cNvPr id="52228" name="Slide Number Placeholder 3">
            <a:extLst>
              <a:ext uri="{FF2B5EF4-FFF2-40B4-BE49-F238E27FC236}">
                <a16:creationId xmlns:a16="http://schemas.microsoft.com/office/drawing/2014/main" id="{A9FC7F11-213A-411F-BF17-8E55CE43DA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8D656ACC-8322-4D45-A447-E22A2C94EC7F}" type="slidenum">
              <a:rPr lang="en-US" altLang="en-US"/>
              <a:pPr/>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770BF77-7724-4F11-9652-AEABFBA99AB4}"/>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34C874D-5B74-4092-BCB1-3C459E551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991B1DA1-7C18-493A-8974-C8C9647A64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841" indent="-285708">
              <a:defRPr>
                <a:solidFill>
                  <a:schemeClr val="tx1"/>
                </a:solidFill>
                <a:latin typeface="Trebuchet MS" panose="020B0603020202020204" pitchFamily="34" charset="0"/>
              </a:defRPr>
            </a:lvl2pPr>
            <a:lvl3pPr marL="1142833" indent="-228567">
              <a:defRPr>
                <a:solidFill>
                  <a:schemeClr val="tx1"/>
                </a:solidFill>
                <a:latin typeface="Trebuchet MS" panose="020B0603020202020204" pitchFamily="34" charset="0"/>
              </a:defRPr>
            </a:lvl3pPr>
            <a:lvl4pPr marL="1599965" indent="-228567">
              <a:defRPr>
                <a:solidFill>
                  <a:schemeClr val="tx1"/>
                </a:solidFill>
                <a:latin typeface="Trebuchet MS" panose="020B0603020202020204" pitchFamily="34" charset="0"/>
              </a:defRPr>
            </a:lvl4pPr>
            <a:lvl5pPr marL="2057099" indent="-228567">
              <a:defRPr>
                <a:solidFill>
                  <a:schemeClr val="tx1"/>
                </a:solidFill>
                <a:latin typeface="Trebuchet MS" panose="020B0603020202020204" pitchFamily="34" charset="0"/>
              </a:defRPr>
            </a:lvl5pPr>
            <a:lvl6pPr marL="2514232" indent="-228567" defTabSz="457133" eaLnBrk="0" fontAlgn="base" hangingPunct="0">
              <a:spcBef>
                <a:spcPct val="0"/>
              </a:spcBef>
              <a:spcAft>
                <a:spcPct val="0"/>
              </a:spcAft>
              <a:defRPr>
                <a:solidFill>
                  <a:schemeClr val="tx1"/>
                </a:solidFill>
                <a:latin typeface="Trebuchet MS" panose="020B0603020202020204" pitchFamily="34" charset="0"/>
              </a:defRPr>
            </a:lvl6pPr>
            <a:lvl7pPr marL="2971364" indent="-228567" defTabSz="457133" eaLnBrk="0" fontAlgn="base" hangingPunct="0">
              <a:spcBef>
                <a:spcPct val="0"/>
              </a:spcBef>
              <a:spcAft>
                <a:spcPct val="0"/>
              </a:spcAft>
              <a:defRPr>
                <a:solidFill>
                  <a:schemeClr val="tx1"/>
                </a:solidFill>
                <a:latin typeface="Trebuchet MS" panose="020B0603020202020204" pitchFamily="34" charset="0"/>
              </a:defRPr>
            </a:lvl7pPr>
            <a:lvl8pPr marL="3428498" indent="-228567" defTabSz="457133" eaLnBrk="0" fontAlgn="base" hangingPunct="0">
              <a:spcBef>
                <a:spcPct val="0"/>
              </a:spcBef>
              <a:spcAft>
                <a:spcPct val="0"/>
              </a:spcAft>
              <a:defRPr>
                <a:solidFill>
                  <a:schemeClr val="tx1"/>
                </a:solidFill>
                <a:latin typeface="Trebuchet MS" panose="020B0603020202020204" pitchFamily="34" charset="0"/>
              </a:defRPr>
            </a:lvl8pPr>
            <a:lvl9pPr marL="3885630" indent="-228567" defTabSz="457133" eaLnBrk="0" fontAlgn="base" hangingPunct="0">
              <a:spcBef>
                <a:spcPct val="0"/>
              </a:spcBef>
              <a:spcAft>
                <a:spcPct val="0"/>
              </a:spcAft>
              <a:defRPr>
                <a:solidFill>
                  <a:schemeClr val="tx1"/>
                </a:solidFill>
                <a:latin typeface="Trebuchet MS" panose="020B0603020202020204" pitchFamily="34" charset="0"/>
              </a:defRPr>
            </a:lvl9pPr>
          </a:lstStyle>
          <a:p>
            <a:fld id="{F308D260-EFCC-4089-8257-31D32D77A3CB}" type="slidenum">
              <a:rPr lang="en-US" altLang="en-US"/>
              <a:pPr/>
              <a:t>29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00B69F4-C0CD-424B-B979-31D1ACEA589A}"/>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467A1D5-9ACA-432A-815B-17D13BF0EC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latin typeface="Times New Roman" panose="02020603050405020304" pitchFamily="18" charset="0"/>
                <a:cs typeface="Times New Roman" panose="02020603050405020304" pitchFamily="18" charset="0"/>
              </a:rPr>
              <a:t>This two-page section must be submitted.</a:t>
            </a:r>
          </a:p>
          <a:p>
            <a:pPr eaLnBrk="1" hangingPunct="1">
              <a:spcBef>
                <a:spcPct val="0"/>
              </a:spcBef>
              <a:buFontTx/>
              <a:buChar char="•"/>
            </a:pPr>
            <a:endParaRPr lang="en-US" altLang="en-US">
              <a:latin typeface="Times New Roman" panose="02020603050405020304" pitchFamily="18" charset="0"/>
              <a:cs typeface="Times New Roman" panose="02020603050405020304" pitchFamily="18" charset="0"/>
            </a:endParaRPr>
          </a:p>
          <a:p>
            <a:pPr eaLnBrk="1" hangingPunct="1">
              <a:spcBef>
                <a:spcPct val="0"/>
              </a:spcBef>
              <a:buFontTx/>
              <a:buChar char="•"/>
            </a:pPr>
            <a:r>
              <a:rPr lang="en-US" altLang="en-US">
                <a:latin typeface="Times New Roman" panose="02020603050405020304" pitchFamily="18" charset="0"/>
                <a:cs typeface="Times New Roman" panose="02020603050405020304" pitchFamily="18" charset="0"/>
              </a:rPr>
              <a:t>Authorized Negotiator must be listed with contact information</a:t>
            </a:r>
          </a:p>
          <a:p>
            <a:pPr eaLnBrk="1" hangingPunct="1">
              <a:spcBef>
                <a:spcPct val="0"/>
              </a:spcBef>
              <a:buFontTx/>
              <a:buChar char="•"/>
            </a:pPr>
            <a:endParaRPr lang="en-US" altLang="en-US">
              <a:latin typeface="Times New Roman" panose="02020603050405020304" pitchFamily="18" charset="0"/>
              <a:cs typeface="Times New Roman" panose="02020603050405020304" pitchFamily="18" charset="0"/>
            </a:endParaRPr>
          </a:p>
          <a:p>
            <a:pPr eaLnBrk="1" hangingPunct="1">
              <a:spcBef>
                <a:spcPct val="0"/>
              </a:spcBef>
              <a:buFontTx/>
              <a:buChar char="•"/>
            </a:pPr>
            <a:r>
              <a:rPr lang="en-US" altLang="en-US">
                <a:latin typeface="Times New Roman" panose="02020603050405020304" pitchFamily="18" charset="0"/>
                <a:cs typeface="Times New Roman" panose="02020603050405020304" pitchFamily="18" charset="0"/>
              </a:rPr>
              <a:t>Taxpayer Identification and Other Offeror Information</a:t>
            </a:r>
          </a:p>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228821A8-F23B-43F1-8610-F635BF1E6C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FC136896-B2B0-45A0-BDF9-CD94E6894579}" type="slidenum">
              <a:rPr lang="en-US" altLang="en-US"/>
              <a:pPr/>
              <a:t>30</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B3ACF55-39BB-42CC-B3B8-62D5CC626D66}"/>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BFAD000-E5AF-4CF4-85A4-A2808CE79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2468" name="Slide Number Placeholder 3">
            <a:extLst>
              <a:ext uri="{FF2B5EF4-FFF2-40B4-BE49-F238E27FC236}">
                <a16:creationId xmlns:a16="http://schemas.microsoft.com/office/drawing/2014/main" id="{3A925D21-2482-4A2C-B5D9-C3944287EA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8F0ABD2F-508D-4DB9-99CF-45CD4CAA5F31}" type="slidenum">
              <a:rPr lang="en-US" altLang="en-US"/>
              <a:pPr/>
              <a:t>31</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B277168-D90F-4200-8773-CBF2BFAB32B3}"/>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8964A88-406E-4BD4-83B6-CAA296C631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solidFill>
                  <a:srgbClr val="002060"/>
                </a:solidFill>
                <a:latin typeface="CenturyGothic"/>
              </a:rPr>
              <a:t>How to submit via email</a:t>
            </a:r>
          </a:p>
          <a:p>
            <a:pPr eaLnBrk="1" hangingPunct="1">
              <a:spcBef>
                <a:spcPct val="0"/>
              </a:spcBef>
            </a:pPr>
            <a:r>
              <a:rPr lang="en-US" altLang="en-US" sz="1000" dirty="0">
                <a:solidFill>
                  <a:srgbClr val="0070C1"/>
                </a:solidFill>
                <a:latin typeface="Wingdings2"/>
              </a:rPr>
              <a:t> </a:t>
            </a:r>
            <a:r>
              <a:rPr lang="en-US" altLang="en-US" dirty="0">
                <a:solidFill>
                  <a:srgbClr val="002060"/>
                </a:solidFill>
                <a:latin typeface="CenturyGothic"/>
              </a:rPr>
              <a:t>If the file is too large it can be sent as multiple files</a:t>
            </a:r>
          </a:p>
          <a:p>
            <a:pPr eaLnBrk="1" hangingPunct="1">
              <a:spcBef>
                <a:spcPct val="0"/>
              </a:spcBef>
            </a:pPr>
            <a:r>
              <a:rPr lang="en-US" altLang="en-US" sz="1000" dirty="0">
                <a:solidFill>
                  <a:srgbClr val="0070C1"/>
                </a:solidFill>
                <a:latin typeface="Wingdings2"/>
              </a:rPr>
              <a:t> </a:t>
            </a:r>
            <a:r>
              <a:rPr lang="en-US" altLang="en-US" dirty="0">
                <a:solidFill>
                  <a:srgbClr val="002060"/>
                </a:solidFill>
                <a:latin typeface="CenturyGothic"/>
              </a:rPr>
              <a:t>Offeror should confirm receipt after submission</a:t>
            </a:r>
            <a:endParaRPr lang="en-US" altLang="en-US" dirty="0"/>
          </a:p>
          <a:p>
            <a:pPr eaLnBrk="1" hangingPunct="1">
              <a:spcBef>
                <a:spcPct val="0"/>
              </a:spcBef>
            </a:pPr>
            <a:endParaRPr lang="en-US" altLang="en-US" dirty="0"/>
          </a:p>
        </p:txBody>
      </p:sp>
      <p:sp>
        <p:nvSpPr>
          <p:cNvPr id="64516" name="Slide Number Placeholder 3">
            <a:extLst>
              <a:ext uri="{FF2B5EF4-FFF2-40B4-BE49-F238E27FC236}">
                <a16:creationId xmlns:a16="http://schemas.microsoft.com/office/drawing/2014/main" id="{DA26F9CB-CE77-4379-B8DE-FA57F90612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6A847205-A18B-4063-9B79-7B643456DE0D}" type="slidenum">
              <a:rPr lang="en-US" altLang="en-US"/>
              <a:pPr/>
              <a:t>32</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DF05B0A-6C87-43FD-B577-ED369C8DA5EC}"/>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34F1BF2-2CD9-4F10-9A05-6EF068136E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EF3193F5-F68A-4A6D-8A5F-4A55F40CE0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B6062A4F-2E15-406F-B50B-3C41CB16F5B6}" type="slidenum">
              <a:rPr lang="en-US" altLang="en-US"/>
              <a:pPr/>
              <a:t>33</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0481810-163C-427C-BE8B-5700610C33A2}"/>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8B65C29-6B12-4AAD-913C-012B6B02F7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8612" name="Slide Number Placeholder 3">
            <a:extLst>
              <a:ext uri="{FF2B5EF4-FFF2-40B4-BE49-F238E27FC236}">
                <a16:creationId xmlns:a16="http://schemas.microsoft.com/office/drawing/2014/main" id="{E3FE1F5F-947C-4DC4-95DF-6E46E92210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AB50DFBA-E109-4762-864A-3FCCB1634985}" type="slidenum">
              <a:rPr lang="en-US" altLang="en-US"/>
              <a:pPr/>
              <a:t>34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76BB086-E3CC-4FAE-B5EE-F0F19A1D5A0D}"/>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C26A770-6BE8-42CA-829C-388D605DC3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6CA2B75A-D124-42B0-8E9A-FEBC336D4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6EA4ECC5-23C9-4075-9D21-3109B1AFF50E}" type="slidenum">
              <a:rPr lang="en-US" altLang="en-US"/>
              <a:pPr/>
              <a:t>37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CB1C36F-55F6-4201-8D57-46D777A40133}"/>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D06DF89B-293F-4BAE-A7B1-2E410FB104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a:extLst>
              <a:ext uri="{FF2B5EF4-FFF2-40B4-BE49-F238E27FC236}">
                <a16:creationId xmlns:a16="http://schemas.microsoft.com/office/drawing/2014/main" id="{A533EFD1-508B-4A41-955A-1FBF6B8E4D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9E789175-8ED0-47F3-B475-C700F328FC4E}"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9A72577-174B-433E-91CF-1659F449A70D}"/>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68BDCB73-E733-40D5-99A0-C93DA821D0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F020D946-F36C-460B-AF2A-6281227CC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A857AC16-F3B3-42FB-A4C8-E308017E64F0}" type="slidenum">
              <a:rPr lang="en-US" altLang="en-US"/>
              <a:pPr/>
              <a:t>38</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B5D25E8-E7FF-4A0A-A063-1BF9D806485E}"/>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2CF1877C-C363-4F33-9F30-1913588BFA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a:extLst>
              <a:ext uri="{FF2B5EF4-FFF2-40B4-BE49-F238E27FC236}">
                <a16:creationId xmlns:a16="http://schemas.microsoft.com/office/drawing/2014/main" id="{BC855832-AC09-4188-9AC7-0181176667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1FB56F93-2360-43A4-8211-B4047DEC0117}" type="slidenum">
              <a:rPr lang="en-US" altLang="en-US"/>
              <a:pPr/>
              <a:t>39</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38C81CA-CF41-4079-8612-829E4DC98D28}"/>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348F073-9DBC-4C7F-8E44-DA1EB4B9E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a:extLst>
              <a:ext uri="{FF2B5EF4-FFF2-40B4-BE49-F238E27FC236}">
                <a16:creationId xmlns:a16="http://schemas.microsoft.com/office/drawing/2014/main" id="{6BD3FFAE-E336-461F-938C-EB6C24F1FA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7D362B1B-3A5C-4E88-A0E2-80D5B72094A3}" type="slidenum">
              <a:rPr lang="en-US" altLang="en-US"/>
              <a:pPr/>
              <a:t>40</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7202D85-683E-4439-93CE-4DBB3DBCDC7C}"/>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5858CE0-8CB7-4720-852F-E8C6B8ACC2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a:extLst>
              <a:ext uri="{FF2B5EF4-FFF2-40B4-BE49-F238E27FC236}">
                <a16:creationId xmlns:a16="http://schemas.microsoft.com/office/drawing/2014/main" id="{860F8022-C8F3-46AC-88B2-838BFAF7FE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3E229011-436B-47A7-B0C4-47F5008CD4E4}" type="slidenum">
              <a:rPr lang="en-US" altLang="en-US"/>
              <a:pPr/>
              <a:t>41</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7BC1A-E8F2-49F9-B605-85FCE79F432A}" type="slidenum">
              <a:rPr lang="en-US" altLang="en-US" smtClean="0"/>
              <a:pPr/>
              <a:t>42</a:t>
            </a:fld>
            <a:endParaRPr lang="en-US" altLang="en-US"/>
          </a:p>
        </p:txBody>
      </p:sp>
    </p:spTree>
    <p:extLst>
      <p:ext uri="{BB962C8B-B14F-4D97-AF65-F5344CB8AC3E}">
        <p14:creationId xmlns:p14="http://schemas.microsoft.com/office/powerpoint/2010/main" val="3985922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7BC1A-E8F2-49F9-B605-85FCE79F432A}" type="slidenum">
              <a:rPr lang="en-US" altLang="en-US" smtClean="0"/>
              <a:pPr/>
              <a:t>43</a:t>
            </a:fld>
            <a:endParaRPr lang="en-US" altLang="en-US"/>
          </a:p>
        </p:txBody>
      </p:sp>
    </p:spTree>
    <p:extLst>
      <p:ext uri="{BB962C8B-B14F-4D97-AF65-F5344CB8AC3E}">
        <p14:creationId xmlns:p14="http://schemas.microsoft.com/office/powerpoint/2010/main" val="2322059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1026E86-7AEF-4435-B950-D4842BB47F22}"/>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23450523-727B-4ED7-B65D-D518A43C79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Tamika – Pretrial Services Internet site is live now, and solicitations have been posted.  There is a section for Mental Health, Drug,  Integrated Treatment Services; Antagonistic/Suboxone Maintenance, and Residential Housing.</a:t>
            </a:r>
          </a:p>
        </p:txBody>
      </p:sp>
      <p:sp>
        <p:nvSpPr>
          <p:cNvPr id="82948" name="Slide Number Placeholder 3">
            <a:extLst>
              <a:ext uri="{FF2B5EF4-FFF2-40B4-BE49-F238E27FC236}">
                <a16:creationId xmlns:a16="http://schemas.microsoft.com/office/drawing/2014/main" id="{5C969552-D770-4F34-B444-B841CF7CD1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B2B0668F-EF66-434F-8DF4-2488CE3269B0}" type="slidenum">
              <a:rPr lang="en-US" altLang="en-US"/>
              <a:pPr/>
              <a:t>45</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79613EA-A451-442E-901E-38CBF690BE12}"/>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A72B8059-E819-4280-A3AD-3AC276FAC3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a:extLst>
              <a:ext uri="{FF2B5EF4-FFF2-40B4-BE49-F238E27FC236}">
                <a16:creationId xmlns:a16="http://schemas.microsoft.com/office/drawing/2014/main" id="{517EBA61-CAE8-463F-9ADA-57D265910B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841" indent="-285708">
              <a:defRPr>
                <a:solidFill>
                  <a:schemeClr val="tx1"/>
                </a:solidFill>
                <a:latin typeface="Trebuchet MS" panose="020B0603020202020204" pitchFamily="34" charset="0"/>
              </a:defRPr>
            </a:lvl2pPr>
            <a:lvl3pPr marL="1142833" indent="-228567">
              <a:defRPr>
                <a:solidFill>
                  <a:schemeClr val="tx1"/>
                </a:solidFill>
                <a:latin typeface="Trebuchet MS" panose="020B0603020202020204" pitchFamily="34" charset="0"/>
              </a:defRPr>
            </a:lvl3pPr>
            <a:lvl4pPr marL="1599965" indent="-228567">
              <a:defRPr>
                <a:solidFill>
                  <a:schemeClr val="tx1"/>
                </a:solidFill>
                <a:latin typeface="Trebuchet MS" panose="020B0603020202020204" pitchFamily="34" charset="0"/>
              </a:defRPr>
            </a:lvl4pPr>
            <a:lvl5pPr marL="2057099" indent="-228567">
              <a:defRPr>
                <a:solidFill>
                  <a:schemeClr val="tx1"/>
                </a:solidFill>
                <a:latin typeface="Trebuchet MS" panose="020B0603020202020204" pitchFamily="34" charset="0"/>
              </a:defRPr>
            </a:lvl5pPr>
            <a:lvl6pPr marL="2514232" indent="-228567" defTabSz="457133" eaLnBrk="0" fontAlgn="base" hangingPunct="0">
              <a:spcBef>
                <a:spcPct val="0"/>
              </a:spcBef>
              <a:spcAft>
                <a:spcPct val="0"/>
              </a:spcAft>
              <a:defRPr>
                <a:solidFill>
                  <a:schemeClr val="tx1"/>
                </a:solidFill>
                <a:latin typeface="Trebuchet MS" panose="020B0603020202020204" pitchFamily="34" charset="0"/>
              </a:defRPr>
            </a:lvl6pPr>
            <a:lvl7pPr marL="2971364" indent="-228567" defTabSz="457133" eaLnBrk="0" fontAlgn="base" hangingPunct="0">
              <a:spcBef>
                <a:spcPct val="0"/>
              </a:spcBef>
              <a:spcAft>
                <a:spcPct val="0"/>
              </a:spcAft>
              <a:defRPr>
                <a:solidFill>
                  <a:schemeClr val="tx1"/>
                </a:solidFill>
                <a:latin typeface="Trebuchet MS" panose="020B0603020202020204" pitchFamily="34" charset="0"/>
              </a:defRPr>
            </a:lvl7pPr>
            <a:lvl8pPr marL="3428498" indent="-228567" defTabSz="457133" eaLnBrk="0" fontAlgn="base" hangingPunct="0">
              <a:spcBef>
                <a:spcPct val="0"/>
              </a:spcBef>
              <a:spcAft>
                <a:spcPct val="0"/>
              </a:spcAft>
              <a:defRPr>
                <a:solidFill>
                  <a:schemeClr val="tx1"/>
                </a:solidFill>
                <a:latin typeface="Trebuchet MS" panose="020B0603020202020204" pitchFamily="34" charset="0"/>
              </a:defRPr>
            </a:lvl8pPr>
            <a:lvl9pPr marL="3885630" indent="-228567" defTabSz="457133" eaLnBrk="0" fontAlgn="base" hangingPunct="0">
              <a:spcBef>
                <a:spcPct val="0"/>
              </a:spcBef>
              <a:spcAft>
                <a:spcPct val="0"/>
              </a:spcAft>
              <a:defRPr>
                <a:solidFill>
                  <a:schemeClr val="tx1"/>
                </a:solidFill>
                <a:latin typeface="Trebuchet MS" panose="020B0603020202020204" pitchFamily="34" charset="0"/>
              </a:defRPr>
            </a:lvl9pPr>
          </a:lstStyle>
          <a:p>
            <a:fld id="{1F8ABA23-F302-4F25-BEBE-472639A49E7E}" type="slidenum">
              <a:rPr lang="en-US" altLang="en-US"/>
              <a:pPr/>
              <a:t>47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2672066-783B-4C82-8D50-8EBD902D0F58}"/>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A3D46F1-315B-47DD-96BD-DDF8DF368D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39CAC0D2-0892-4016-9A53-95DE5E237D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841" indent="-285708">
              <a:defRPr>
                <a:solidFill>
                  <a:schemeClr val="tx1"/>
                </a:solidFill>
                <a:latin typeface="Trebuchet MS" panose="020B0603020202020204" pitchFamily="34" charset="0"/>
              </a:defRPr>
            </a:lvl2pPr>
            <a:lvl3pPr marL="1142833" indent="-228567">
              <a:defRPr>
                <a:solidFill>
                  <a:schemeClr val="tx1"/>
                </a:solidFill>
                <a:latin typeface="Trebuchet MS" panose="020B0603020202020204" pitchFamily="34" charset="0"/>
              </a:defRPr>
            </a:lvl3pPr>
            <a:lvl4pPr marL="1599965" indent="-228567">
              <a:defRPr>
                <a:solidFill>
                  <a:schemeClr val="tx1"/>
                </a:solidFill>
                <a:latin typeface="Trebuchet MS" panose="020B0603020202020204" pitchFamily="34" charset="0"/>
              </a:defRPr>
            </a:lvl4pPr>
            <a:lvl5pPr marL="2057099" indent="-228567">
              <a:defRPr>
                <a:solidFill>
                  <a:schemeClr val="tx1"/>
                </a:solidFill>
                <a:latin typeface="Trebuchet MS" panose="020B0603020202020204" pitchFamily="34" charset="0"/>
              </a:defRPr>
            </a:lvl5pPr>
            <a:lvl6pPr marL="2514232" indent="-228567" defTabSz="457133" eaLnBrk="0" fontAlgn="base" hangingPunct="0">
              <a:spcBef>
                <a:spcPct val="0"/>
              </a:spcBef>
              <a:spcAft>
                <a:spcPct val="0"/>
              </a:spcAft>
              <a:defRPr>
                <a:solidFill>
                  <a:schemeClr val="tx1"/>
                </a:solidFill>
                <a:latin typeface="Trebuchet MS" panose="020B0603020202020204" pitchFamily="34" charset="0"/>
              </a:defRPr>
            </a:lvl6pPr>
            <a:lvl7pPr marL="2971364" indent="-228567" defTabSz="457133" eaLnBrk="0" fontAlgn="base" hangingPunct="0">
              <a:spcBef>
                <a:spcPct val="0"/>
              </a:spcBef>
              <a:spcAft>
                <a:spcPct val="0"/>
              </a:spcAft>
              <a:defRPr>
                <a:solidFill>
                  <a:schemeClr val="tx1"/>
                </a:solidFill>
                <a:latin typeface="Trebuchet MS" panose="020B0603020202020204" pitchFamily="34" charset="0"/>
              </a:defRPr>
            </a:lvl7pPr>
            <a:lvl8pPr marL="3428498" indent="-228567" defTabSz="457133" eaLnBrk="0" fontAlgn="base" hangingPunct="0">
              <a:spcBef>
                <a:spcPct val="0"/>
              </a:spcBef>
              <a:spcAft>
                <a:spcPct val="0"/>
              </a:spcAft>
              <a:defRPr>
                <a:solidFill>
                  <a:schemeClr val="tx1"/>
                </a:solidFill>
                <a:latin typeface="Trebuchet MS" panose="020B0603020202020204" pitchFamily="34" charset="0"/>
              </a:defRPr>
            </a:lvl8pPr>
            <a:lvl9pPr marL="3885630" indent="-228567" defTabSz="457133" eaLnBrk="0" fontAlgn="base" hangingPunct="0">
              <a:spcBef>
                <a:spcPct val="0"/>
              </a:spcBef>
              <a:spcAft>
                <a:spcPct val="0"/>
              </a:spcAft>
              <a:defRPr>
                <a:solidFill>
                  <a:schemeClr val="tx1"/>
                </a:solidFill>
                <a:latin typeface="Trebuchet MS" panose="020B0603020202020204" pitchFamily="34" charset="0"/>
              </a:defRPr>
            </a:lvl9pPr>
          </a:lstStyle>
          <a:p>
            <a:fld id="{FDA2E7EA-BF5E-44D1-BF04-D09C033551CE}" type="slidenum">
              <a:rPr lang="en-US" altLang="en-US"/>
              <a:pPr/>
              <a:t>48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7BC1A-E8F2-49F9-B605-85FCE79F432A}" type="slidenum">
              <a:rPr lang="en-US" altLang="en-US" smtClean="0"/>
              <a:pPr/>
              <a:t>49</a:t>
            </a:fld>
            <a:endParaRPr lang="en-US" altLang="en-US"/>
          </a:p>
        </p:txBody>
      </p:sp>
    </p:spTree>
    <p:extLst>
      <p:ext uri="{BB962C8B-B14F-4D97-AF65-F5344CB8AC3E}">
        <p14:creationId xmlns:p14="http://schemas.microsoft.com/office/powerpoint/2010/main" val="136292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76CDF8F-18A4-49BA-B118-D2CD85AA4199}"/>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60892A44-0EED-437D-871D-A614C6F959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71BE9BE9-E8D6-4683-972D-AF0E314482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80603FCD-AFB4-496A-94D3-4EC781553554}"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252758-77AC-45AD-82A3-9A7E7896B165}" type="slidenum">
              <a:rPr lang="en-US" smtClean="0"/>
              <a:t>50</a:t>
            </a:fld>
            <a:endParaRPr lang="en-US" dirty="0"/>
          </a:p>
        </p:txBody>
      </p:sp>
    </p:spTree>
    <p:extLst>
      <p:ext uri="{BB962C8B-B14F-4D97-AF65-F5344CB8AC3E}">
        <p14:creationId xmlns:p14="http://schemas.microsoft.com/office/powerpoint/2010/main" val="330896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C7554B8-45AF-4759-BCAA-8BC8791B71AD}"/>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B256A81-D69B-4ED2-AEB5-D742AC5C71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Tamika</a:t>
            </a:r>
          </a:p>
        </p:txBody>
      </p:sp>
      <p:sp>
        <p:nvSpPr>
          <p:cNvPr id="15364" name="Slide Number Placeholder 3">
            <a:extLst>
              <a:ext uri="{FF2B5EF4-FFF2-40B4-BE49-F238E27FC236}">
                <a16:creationId xmlns:a16="http://schemas.microsoft.com/office/drawing/2014/main" id="{AA2889A8-0A0D-4E38-B52A-33D3ABD561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E3F610AF-5170-4C29-B745-901295B5B91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6088B31-F0B6-4129-8FA7-30D36BF673B9}"/>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FBA9BEC-F9EA-4123-804D-0C1F0BE083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266" eaLnBrk="1" hangingPunct="1">
              <a:spcBef>
                <a:spcPct val="0"/>
              </a:spcBef>
              <a:defRPr/>
            </a:pPr>
            <a:r>
              <a:rPr lang="en-US" altLang="en-US" dirty="0">
                <a:latin typeface="Times New Roman" panose="02020603050405020304" pitchFamily="18" charset="0"/>
              </a:rPr>
              <a:t>Services – Refer to Section B</a:t>
            </a:r>
          </a:p>
          <a:p>
            <a:pPr eaLnBrk="1" hangingPunct="1">
              <a:spcBef>
                <a:spcPct val="50000"/>
              </a:spcBef>
              <a:buClrTx/>
              <a:buSzTx/>
              <a:buFontTx/>
              <a:buChar char="•"/>
              <a:defRPr/>
            </a:pPr>
            <a:r>
              <a:rPr lang="en-US" altLang="en-US" dirty="0">
                <a:latin typeface="Times New Roman" panose="02020603050405020304" pitchFamily="18" charset="0"/>
              </a:rPr>
              <a:t>Catchment Area – Defines a geographic area in which vendor must provide services. Requires brick and mortar facility.</a:t>
            </a:r>
          </a:p>
          <a:p>
            <a:pPr eaLnBrk="1" hangingPunct="1">
              <a:spcBef>
                <a:spcPct val="50000"/>
              </a:spcBef>
              <a:buClrTx/>
              <a:buSzTx/>
              <a:buFontTx/>
              <a:buChar char="•"/>
              <a:defRPr/>
            </a:pPr>
            <a:r>
              <a:rPr lang="en-US" altLang="en-US" dirty="0">
                <a:latin typeface="Times New Roman" panose="02020603050405020304" pitchFamily="18" charset="0"/>
              </a:rPr>
              <a:t>Estimated Monthly Quantities (EMQ) are expressed in units. Unit measurement can be different depending on project code.  (Section B)</a:t>
            </a:r>
          </a:p>
          <a:p>
            <a:pPr eaLnBrk="1" hangingPunct="1">
              <a:spcBef>
                <a:spcPct val="50000"/>
              </a:spcBef>
              <a:buClrTx/>
              <a:buSzTx/>
              <a:buFontTx/>
              <a:buChar char="•"/>
              <a:defRPr/>
            </a:pPr>
            <a:r>
              <a:rPr lang="en-US" altLang="en-US" dirty="0">
                <a:latin typeface="Times New Roman" panose="02020603050405020304" pitchFamily="18" charset="0"/>
              </a:rPr>
              <a:t>Unit Prices</a:t>
            </a:r>
          </a:p>
          <a:p>
            <a:pPr eaLnBrk="1" hangingPunct="1">
              <a:spcBef>
                <a:spcPct val="0"/>
              </a:spcBef>
            </a:pPr>
            <a:endParaRPr lang="en-US" altLang="en-US" dirty="0"/>
          </a:p>
        </p:txBody>
      </p:sp>
      <p:sp>
        <p:nvSpPr>
          <p:cNvPr id="17412" name="Slide Number Placeholder 3">
            <a:extLst>
              <a:ext uri="{FF2B5EF4-FFF2-40B4-BE49-F238E27FC236}">
                <a16:creationId xmlns:a16="http://schemas.microsoft.com/office/drawing/2014/main" id="{A6D9B58E-EEAB-428F-BB2A-881BF938DC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437E2AE4-3323-471F-9351-9A863BC3657E}"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BB98712-F323-4A42-97F5-8583C6082F7E}"/>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757A966-299F-43B1-BFBF-614170AD9F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921D51B5-0558-47DC-A2F2-DF0325FCDC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9E80AB47-0E1F-48B2-8A97-BEA8E6CE048B}"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7BC1A-E8F2-49F9-B605-85FCE79F432A}" type="slidenum">
              <a:rPr lang="en-US" altLang="en-US" smtClean="0"/>
              <a:pPr/>
              <a:t>9</a:t>
            </a:fld>
            <a:endParaRPr lang="en-US" altLang="en-US"/>
          </a:p>
        </p:txBody>
      </p:sp>
    </p:spTree>
    <p:extLst>
      <p:ext uri="{BB962C8B-B14F-4D97-AF65-F5344CB8AC3E}">
        <p14:creationId xmlns:p14="http://schemas.microsoft.com/office/powerpoint/2010/main" val="380186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C31E584-910E-4E26-B46A-ABE4A214D300}"/>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88D7E0E-6694-4ADB-B49B-2B60F306D6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id="{B7691941-4705-4BA1-A509-BE0EF906C5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540" indent="-290470">
              <a:defRPr>
                <a:solidFill>
                  <a:schemeClr val="tx1"/>
                </a:solidFill>
                <a:latin typeface="Trebuchet MS" panose="020B0603020202020204" pitchFamily="34" charset="0"/>
              </a:defRPr>
            </a:lvl2pPr>
            <a:lvl3pPr marL="1163468" indent="-231741">
              <a:defRPr>
                <a:solidFill>
                  <a:schemeClr val="tx1"/>
                </a:solidFill>
                <a:latin typeface="Trebuchet MS" panose="020B0603020202020204" pitchFamily="34" charset="0"/>
              </a:defRPr>
            </a:lvl3pPr>
            <a:lvl4pPr marL="1630125" indent="-231741">
              <a:defRPr>
                <a:solidFill>
                  <a:schemeClr val="tx1"/>
                </a:solidFill>
                <a:latin typeface="Trebuchet MS" panose="020B0603020202020204" pitchFamily="34" charset="0"/>
              </a:defRPr>
            </a:lvl4pPr>
            <a:lvl5pPr marL="2095193" indent="-231741">
              <a:defRPr>
                <a:solidFill>
                  <a:schemeClr val="tx1"/>
                </a:solidFill>
                <a:latin typeface="Trebuchet MS" panose="020B0603020202020204" pitchFamily="34" charset="0"/>
              </a:defRPr>
            </a:lvl5pPr>
            <a:lvl6pPr marL="2552326" indent="-231741" defTabSz="457133" eaLnBrk="0" fontAlgn="base" hangingPunct="0">
              <a:spcBef>
                <a:spcPct val="0"/>
              </a:spcBef>
              <a:spcAft>
                <a:spcPct val="0"/>
              </a:spcAft>
              <a:defRPr>
                <a:solidFill>
                  <a:schemeClr val="tx1"/>
                </a:solidFill>
                <a:latin typeface="Trebuchet MS" panose="020B0603020202020204" pitchFamily="34" charset="0"/>
              </a:defRPr>
            </a:lvl6pPr>
            <a:lvl7pPr marL="3009459" indent="-231741" defTabSz="457133" eaLnBrk="0" fontAlgn="base" hangingPunct="0">
              <a:spcBef>
                <a:spcPct val="0"/>
              </a:spcBef>
              <a:spcAft>
                <a:spcPct val="0"/>
              </a:spcAft>
              <a:defRPr>
                <a:solidFill>
                  <a:schemeClr val="tx1"/>
                </a:solidFill>
                <a:latin typeface="Trebuchet MS" panose="020B0603020202020204" pitchFamily="34" charset="0"/>
              </a:defRPr>
            </a:lvl7pPr>
            <a:lvl8pPr marL="3466592" indent="-231741" defTabSz="457133" eaLnBrk="0" fontAlgn="base" hangingPunct="0">
              <a:spcBef>
                <a:spcPct val="0"/>
              </a:spcBef>
              <a:spcAft>
                <a:spcPct val="0"/>
              </a:spcAft>
              <a:defRPr>
                <a:solidFill>
                  <a:schemeClr val="tx1"/>
                </a:solidFill>
                <a:latin typeface="Trebuchet MS" panose="020B0603020202020204" pitchFamily="34" charset="0"/>
              </a:defRPr>
            </a:lvl8pPr>
            <a:lvl9pPr marL="3923725" indent="-231741" defTabSz="457133" eaLnBrk="0" fontAlgn="base" hangingPunct="0">
              <a:spcBef>
                <a:spcPct val="0"/>
              </a:spcBef>
              <a:spcAft>
                <a:spcPct val="0"/>
              </a:spcAft>
              <a:defRPr>
                <a:solidFill>
                  <a:schemeClr val="tx1"/>
                </a:solidFill>
                <a:latin typeface="Trebuchet MS" panose="020B0603020202020204" pitchFamily="34" charset="0"/>
              </a:defRPr>
            </a:lvl9pPr>
          </a:lstStyle>
          <a:p>
            <a:fld id="{ECD6F421-3EE1-4494-9E45-8DCE6A2AFB67}"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4" y="1380074"/>
            <a:ext cx="8574623"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80" y="3996267"/>
            <a:ext cx="6987645" cy="1388534"/>
          </a:xfrm>
        </p:spPr>
        <p:txBody>
          <a:bodyPr anchor="t">
            <a:normAutofit/>
          </a:bodyPr>
          <a:lstStyle>
            <a:lvl1pPr marL="0" indent="0" algn="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a:xfrm>
            <a:off x="5332415" y="5883281"/>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7817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endParaRPr lang="en-US"/>
          </a:p>
        </p:txBody>
      </p:sp>
      <p:sp>
        <p:nvSpPr>
          <p:cNvPr id="4" name="Text Placeholder 3"/>
          <p:cNvSpPr>
            <a:spLocks noGrp="1"/>
          </p:cNvSpPr>
          <p:nvPr>
            <p:ph type="body" sz="half" idx="2"/>
          </p:nvPr>
        </p:nvSpPr>
        <p:spPr>
          <a:xfrm>
            <a:off x="1484315" y="5299603"/>
            <a:ext cx="10018711"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033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7"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6" y="4343400"/>
            <a:ext cx="10018713" cy="1447800"/>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69069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5" y="685801"/>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5" y="3428999"/>
            <a:ext cx="8532815" cy="381000"/>
          </a:xfrm>
        </p:spPr>
        <p:txBody>
          <a:bodyPr anchor="ctr">
            <a:normAutofit/>
          </a:bodyPr>
          <a:lstStyle>
            <a:lvl1pPr marL="0" indent="0">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5" y="4343400"/>
            <a:ext cx="10018711" cy="1447800"/>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2004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5" y="4777381"/>
            <a:ext cx="10018711" cy="860400"/>
          </a:xfrm>
        </p:spPr>
        <p:txBody>
          <a:bodyPr anchor="t">
            <a:normAutofit/>
          </a:bodyPr>
          <a:lstStyle>
            <a:lvl1pPr marL="0" indent="0" algn="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1805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5" y="685801"/>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7"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5" y="4775200"/>
            <a:ext cx="10018711" cy="1016000"/>
          </a:xfrm>
        </p:spPr>
        <p:txBody>
          <a:bodyPr anchor="t">
            <a:normAutofit/>
          </a:bodyPr>
          <a:lstStyle>
            <a:lvl1pPr marL="0" indent="0" algn="r">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7258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6"/>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6"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6" y="4343400"/>
            <a:ext cx="10018713" cy="14478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19593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4432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60"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5" y="685800"/>
            <a:ext cx="801974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6061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61" y="5867137"/>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9706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6850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6" y="685806"/>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7" y="2667005"/>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628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92" y="2667000"/>
            <a:ext cx="4622537" cy="576262"/>
          </a:xfrm>
        </p:spPr>
        <p:txBody>
          <a:bodyPr anchor="b">
            <a:noAutofit/>
          </a:bodyPr>
          <a:lstStyle>
            <a:lvl1pPr marL="0" indent="0">
              <a:buNone/>
              <a:defRPr sz="2800" b="0">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7151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4588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0095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6"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7" y="685805"/>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6" y="2971800"/>
            <a:ext cx="3549121" cy="1828800"/>
          </a:xfrm>
        </p:spPr>
        <p:txBody>
          <a:bodyPr>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5074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7" y="1752599"/>
            <a:ext cx="542615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5"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endParaRPr lang="en-US"/>
          </a:p>
        </p:txBody>
      </p:sp>
      <p:sp>
        <p:nvSpPr>
          <p:cNvPr id="4" name="Text Placeholder 3"/>
          <p:cNvSpPr>
            <a:spLocks noGrp="1"/>
          </p:cNvSpPr>
          <p:nvPr>
            <p:ph type="body" sz="half" idx="2"/>
          </p:nvPr>
        </p:nvSpPr>
        <p:spPr>
          <a:xfrm>
            <a:off x="1482727" y="3124199"/>
            <a:ext cx="5426159" cy="1828800"/>
          </a:xfrm>
        </p:spPr>
        <p:txBody>
          <a:bodyPr>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7355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3"/>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6" y="685806"/>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4" y="2667005"/>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81"/>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5/1/2024</a:t>
            </a:fld>
            <a:endParaRPr lang="en-US"/>
          </a:p>
        </p:txBody>
      </p:sp>
      <p:sp>
        <p:nvSpPr>
          <p:cNvPr id="5" name="Footer Placeholder 4"/>
          <p:cNvSpPr>
            <a:spLocks noGrp="1"/>
          </p:cNvSpPr>
          <p:nvPr>
            <p:ph type="ftr" sz="quarter" idx="3"/>
          </p:nvPr>
        </p:nvSpPr>
        <p:spPr>
          <a:xfrm>
            <a:off x="2572284" y="5883281"/>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61" y="5883281"/>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077596172"/>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13" r:id="rId13"/>
    <p:sldLayoutId id="2147484414" r:id="rId14"/>
    <p:sldLayoutId id="2147484415" r:id="rId15"/>
    <p:sldLayoutId id="2147484416" r:id="rId16"/>
    <p:sldLayoutId id="2147484417" r:id="rId17"/>
  </p:sldLayoutIdLst>
  <p:txStyles>
    <p:titleStyle>
      <a:lvl1pPr algn="ctr" defTabSz="457189"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uscourts.gov/procurement.asp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SaQQVevhZEM?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uscourts.gov/procurement.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commons.m.wikimedia.org/wiki/File:Report.png" TargetMode="Externa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uscourts.gov/services-forms/probation-and-pretrial-services/supervision/post-conviction-risk-assessment"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hyperlink" Target="mailto:Kim_diefendorf@paept.uscourts.go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uscourts.gov/sites/default/files/federal_post_conviction_risk_assessment_research_compendium_0.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www.researchgate.net/journal/0014-9128_Federal_prob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a:extLst>
              <a:ext uri="{FF2B5EF4-FFF2-40B4-BE49-F238E27FC236}">
                <a16:creationId xmlns:a16="http://schemas.microsoft.com/office/drawing/2014/main" id="{3B47E1E0-6BB5-4426-81CD-7B1DC7C90DF6}"/>
              </a:ext>
            </a:extLst>
          </p:cNvPr>
          <p:cNvSpPr txBox="1">
            <a:spLocks noChangeArrowheads="1"/>
          </p:cNvSpPr>
          <p:nvPr/>
        </p:nvSpPr>
        <p:spPr bwMode="auto">
          <a:xfrm>
            <a:off x="4737464" y="301341"/>
            <a:ext cx="386997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i="1" dirty="0">
                <a:solidFill>
                  <a:schemeClr val="tx1"/>
                </a:solidFill>
              </a:rPr>
              <a:t> </a:t>
            </a:r>
            <a:r>
              <a:rPr lang="en-US" altLang="en-US" sz="4400" dirty="0">
                <a:solidFill>
                  <a:schemeClr val="tx1"/>
                </a:solidFill>
                <a:latin typeface="Times New Roman" panose="02020603050405020304" pitchFamily="18" charset="0"/>
                <a:cs typeface="Times New Roman" panose="02020603050405020304" pitchFamily="18" charset="0"/>
              </a:rPr>
              <a:t>Treatment Pre-Solicitation Open House</a:t>
            </a:r>
          </a:p>
        </p:txBody>
      </p:sp>
      <p:sp>
        <p:nvSpPr>
          <p:cNvPr id="6148" name="TextBox 4">
            <a:extLst>
              <a:ext uri="{FF2B5EF4-FFF2-40B4-BE49-F238E27FC236}">
                <a16:creationId xmlns:a16="http://schemas.microsoft.com/office/drawing/2014/main" id="{167A0FCA-56D8-425F-B10F-61EB8C1AC0C0}"/>
              </a:ext>
            </a:extLst>
          </p:cNvPr>
          <p:cNvSpPr txBox="1">
            <a:spLocks noChangeArrowheads="1"/>
          </p:cNvSpPr>
          <p:nvPr/>
        </p:nvSpPr>
        <p:spPr bwMode="auto">
          <a:xfrm>
            <a:off x="4871803" y="2492953"/>
            <a:ext cx="3735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dirty="0">
                <a:solidFill>
                  <a:schemeClr val="tx1"/>
                </a:solidFill>
                <a:latin typeface="Times New Roman" panose="02020603050405020304" pitchFamily="18" charset="0"/>
                <a:cs typeface="Times New Roman" panose="02020603050405020304" pitchFamily="18" charset="0"/>
              </a:rPr>
              <a:t>May 8, 2024</a:t>
            </a:r>
          </a:p>
        </p:txBody>
      </p:sp>
      <p:pic>
        <p:nvPicPr>
          <p:cNvPr id="3" name="Picture 3">
            <a:extLst>
              <a:ext uri="{FF2B5EF4-FFF2-40B4-BE49-F238E27FC236}">
                <a16:creationId xmlns:a16="http://schemas.microsoft.com/office/drawing/2014/main" id="{4FB42D70-D6EE-4683-8DE4-8C352518A1A3}"/>
              </a:ext>
            </a:extLst>
          </p:cNvPr>
          <p:cNvPicPr>
            <a:picLocks noChangeAspect="1"/>
          </p:cNvPicPr>
          <p:nvPr/>
        </p:nvPicPr>
        <p:blipFill>
          <a:blip r:embed="rId3"/>
          <a:stretch>
            <a:fillRect/>
          </a:stretch>
        </p:blipFill>
        <p:spPr>
          <a:xfrm>
            <a:off x="1815791" y="398373"/>
            <a:ext cx="2743200" cy="2704923"/>
          </a:xfrm>
          <a:prstGeom prst="rect">
            <a:avLst/>
          </a:prstGeom>
        </p:spPr>
      </p:pic>
      <p:sp>
        <p:nvSpPr>
          <p:cNvPr id="5" name="TextBox 1">
            <a:extLst>
              <a:ext uri="{FF2B5EF4-FFF2-40B4-BE49-F238E27FC236}">
                <a16:creationId xmlns:a16="http://schemas.microsoft.com/office/drawing/2014/main" id="{D9B0C147-B7B3-D64A-9117-942AB6D8C13B}"/>
              </a:ext>
            </a:extLst>
          </p:cNvPr>
          <p:cNvSpPr txBox="1">
            <a:spLocks noChangeArrowheads="1"/>
          </p:cNvSpPr>
          <p:nvPr/>
        </p:nvSpPr>
        <p:spPr bwMode="auto">
          <a:xfrm>
            <a:off x="8607434" y="3455891"/>
            <a:ext cx="34446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dirty="0">
                <a:solidFill>
                  <a:schemeClr val="tx1"/>
                </a:solidFill>
              </a:rPr>
              <a:t>Tamika L. Baxley</a:t>
            </a:r>
          </a:p>
          <a:p>
            <a:pPr algn="ctr" eaLnBrk="1" hangingPunct="1">
              <a:spcBef>
                <a:spcPct val="0"/>
              </a:spcBef>
              <a:buClrTx/>
              <a:buSzTx/>
              <a:buFontTx/>
              <a:buNone/>
            </a:pPr>
            <a:r>
              <a:rPr lang="en-US" altLang="en-US" dirty="0">
                <a:solidFill>
                  <a:schemeClr val="tx1"/>
                </a:solidFill>
              </a:rPr>
              <a:t> Intensive Supervision Specialist</a:t>
            </a:r>
          </a:p>
        </p:txBody>
      </p:sp>
      <p:sp>
        <p:nvSpPr>
          <p:cNvPr id="6" name="TextBox 2">
            <a:extLst>
              <a:ext uri="{FF2B5EF4-FFF2-40B4-BE49-F238E27FC236}">
                <a16:creationId xmlns:a16="http://schemas.microsoft.com/office/drawing/2014/main" id="{C24D5936-3C95-D843-A8F5-B1E4245F287C}"/>
              </a:ext>
            </a:extLst>
          </p:cNvPr>
          <p:cNvSpPr txBox="1">
            <a:spLocks noChangeArrowheads="1"/>
          </p:cNvSpPr>
          <p:nvPr/>
        </p:nvSpPr>
        <p:spPr bwMode="auto">
          <a:xfrm>
            <a:off x="5025585" y="3429000"/>
            <a:ext cx="4047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dirty="0">
                <a:solidFill>
                  <a:schemeClr val="tx1"/>
                </a:solidFill>
              </a:rPr>
              <a:t>Rocky Reyes</a:t>
            </a:r>
          </a:p>
          <a:p>
            <a:pPr algn="ctr" eaLnBrk="1" hangingPunct="1">
              <a:spcBef>
                <a:spcPct val="0"/>
              </a:spcBef>
              <a:buClrTx/>
              <a:buSzTx/>
              <a:buFontTx/>
              <a:buNone/>
            </a:pPr>
            <a:r>
              <a:rPr lang="en-US" altLang="en-US" dirty="0">
                <a:solidFill>
                  <a:schemeClr val="tx1"/>
                </a:solidFill>
              </a:rPr>
              <a:t>Deputy Chief U.S. Pretrial Services Officer</a:t>
            </a:r>
          </a:p>
        </p:txBody>
      </p:sp>
      <p:sp>
        <p:nvSpPr>
          <p:cNvPr id="7" name="TextBox 6">
            <a:extLst>
              <a:ext uri="{FF2B5EF4-FFF2-40B4-BE49-F238E27FC236}">
                <a16:creationId xmlns:a16="http://schemas.microsoft.com/office/drawing/2014/main" id="{E64FCB81-ADD6-514E-93DA-C4A55395B04E}"/>
              </a:ext>
            </a:extLst>
          </p:cNvPr>
          <p:cNvSpPr txBox="1"/>
          <p:nvPr/>
        </p:nvSpPr>
        <p:spPr>
          <a:xfrm>
            <a:off x="1241677" y="3429000"/>
            <a:ext cx="3735631" cy="923330"/>
          </a:xfrm>
          <a:prstGeom prst="rect">
            <a:avLst/>
          </a:prstGeom>
          <a:noFill/>
        </p:spPr>
        <p:txBody>
          <a:bodyPr wrap="square" rtlCol="0">
            <a:spAutoFit/>
          </a:bodyPr>
          <a:lstStyle/>
          <a:p>
            <a:pPr algn="ctr"/>
            <a:r>
              <a:rPr lang="en-US" dirty="0"/>
              <a:t>Kim A. Kaleta</a:t>
            </a:r>
          </a:p>
          <a:p>
            <a:pPr algn="ctr"/>
            <a:r>
              <a:rPr lang="en-US" dirty="0"/>
              <a:t>Chief U.S. Pretrial Services</a:t>
            </a:r>
          </a:p>
          <a:p>
            <a:pPr algn="ctr"/>
            <a:r>
              <a:rPr lang="en-US" dirty="0"/>
              <a:t> Officer</a:t>
            </a:r>
          </a:p>
        </p:txBody>
      </p:sp>
      <p:pic>
        <p:nvPicPr>
          <p:cNvPr id="4" name="Picture 3" descr="Diagram&#10;&#10;Description automatically generated with medium confidence">
            <a:extLst>
              <a:ext uri="{FF2B5EF4-FFF2-40B4-BE49-F238E27FC236}">
                <a16:creationId xmlns:a16="http://schemas.microsoft.com/office/drawing/2014/main" id="{3D34B74A-887F-DA2C-B68A-604644469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254" y="301341"/>
            <a:ext cx="2816841" cy="2801956"/>
          </a:xfrm>
          <a:prstGeom prst="rect">
            <a:avLst/>
          </a:prstGeom>
        </p:spPr>
      </p:pic>
      <p:sp>
        <p:nvSpPr>
          <p:cNvPr id="8" name="TextBox 7">
            <a:extLst>
              <a:ext uri="{FF2B5EF4-FFF2-40B4-BE49-F238E27FC236}">
                <a16:creationId xmlns:a16="http://schemas.microsoft.com/office/drawing/2014/main" id="{CF49E358-ED66-CF97-730F-A008EB4EEFEC}"/>
              </a:ext>
            </a:extLst>
          </p:cNvPr>
          <p:cNvSpPr txBox="1"/>
          <p:nvPr/>
        </p:nvSpPr>
        <p:spPr>
          <a:xfrm>
            <a:off x="1543987" y="4814874"/>
            <a:ext cx="3481597" cy="646331"/>
          </a:xfrm>
          <a:prstGeom prst="rect">
            <a:avLst/>
          </a:prstGeom>
          <a:noFill/>
        </p:spPr>
        <p:txBody>
          <a:bodyPr wrap="square" rtlCol="0">
            <a:spAutoFit/>
          </a:bodyPr>
          <a:lstStyle/>
          <a:p>
            <a:pPr algn="ctr"/>
            <a:r>
              <a:rPr lang="en-US" dirty="0"/>
              <a:t>Jana G. Law</a:t>
            </a:r>
          </a:p>
          <a:p>
            <a:pPr algn="ctr"/>
            <a:r>
              <a:rPr lang="en-US" dirty="0"/>
              <a:t>Chief U.S. Probation Officer</a:t>
            </a:r>
          </a:p>
        </p:txBody>
      </p:sp>
      <p:sp>
        <p:nvSpPr>
          <p:cNvPr id="10" name="TextBox 9">
            <a:extLst>
              <a:ext uri="{FF2B5EF4-FFF2-40B4-BE49-F238E27FC236}">
                <a16:creationId xmlns:a16="http://schemas.microsoft.com/office/drawing/2014/main" id="{16F96453-7DDB-6EAA-E8BB-A72616B78F98}"/>
              </a:ext>
            </a:extLst>
          </p:cNvPr>
          <p:cNvSpPr txBox="1"/>
          <p:nvPr/>
        </p:nvSpPr>
        <p:spPr>
          <a:xfrm>
            <a:off x="5141626" y="4814874"/>
            <a:ext cx="3057994" cy="923330"/>
          </a:xfrm>
          <a:prstGeom prst="rect">
            <a:avLst/>
          </a:prstGeom>
          <a:noFill/>
        </p:spPr>
        <p:txBody>
          <a:bodyPr wrap="square" rtlCol="0">
            <a:spAutoFit/>
          </a:bodyPr>
          <a:lstStyle/>
          <a:p>
            <a:pPr algn="ctr"/>
            <a:r>
              <a:rPr lang="en-US" dirty="0"/>
              <a:t>Manuel Jimenez </a:t>
            </a:r>
          </a:p>
          <a:p>
            <a:pPr algn="ctr"/>
            <a:r>
              <a:rPr lang="en-US" dirty="0"/>
              <a:t>Deputy Chief U.S. Probation Officer</a:t>
            </a:r>
          </a:p>
        </p:txBody>
      </p:sp>
      <p:sp>
        <p:nvSpPr>
          <p:cNvPr id="11" name="TextBox 10">
            <a:extLst>
              <a:ext uri="{FF2B5EF4-FFF2-40B4-BE49-F238E27FC236}">
                <a16:creationId xmlns:a16="http://schemas.microsoft.com/office/drawing/2014/main" id="{69A62D75-FF1C-62DA-1CC2-D08F3622DE9F}"/>
              </a:ext>
            </a:extLst>
          </p:cNvPr>
          <p:cNvSpPr txBox="1"/>
          <p:nvPr/>
        </p:nvSpPr>
        <p:spPr>
          <a:xfrm>
            <a:off x="8739267" y="4814873"/>
            <a:ext cx="2945830" cy="923330"/>
          </a:xfrm>
          <a:prstGeom prst="rect">
            <a:avLst/>
          </a:prstGeom>
          <a:noFill/>
        </p:spPr>
        <p:txBody>
          <a:bodyPr wrap="square" rtlCol="0">
            <a:spAutoFit/>
          </a:bodyPr>
          <a:lstStyle/>
          <a:p>
            <a:pPr marL="0" marR="0" algn="ctr">
              <a:spcBef>
                <a:spcPts val="0"/>
              </a:spcBef>
              <a:spcAft>
                <a:spcPts val="0"/>
              </a:spcAft>
            </a:pPr>
            <a:r>
              <a:rPr lang="en-US" sz="1800" dirty="0">
                <a:effectLst/>
                <a:ea typeface="Calibri" panose="020F0502020204030204" pitchFamily="34" charset="0"/>
              </a:rPr>
              <a:t>Jonathan J. Henshaw</a:t>
            </a:r>
          </a:p>
          <a:p>
            <a:pPr marL="0" marR="0" algn="ctr">
              <a:spcBef>
                <a:spcPts val="0"/>
              </a:spcBef>
              <a:spcAft>
                <a:spcPts val="0"/>
              </a:spcAft>
            </a:pPr>
            <a:r>
              <a:rPr lang="en-US" sz="1800" dirty="0">
                <a:effectLst/>
                <a:ea typeface="Calibri" panose="020F0502020204030204" pitchFamily="34" charset="0"/>
              </a:rPr>
              <a:t>Assistant Deputy Chief</a:t>
            </a:r>
          </a:p>
          <a:p>
            <a:pPr algn="ctr"/>
            <a:r>
              <a:rPr lang="en-US" sz="1800" dirty="0">
                <a:effectLst/>
                <a:ea typeface="Calibri" panose="020F0502020204030204" pitchFamily="34" charset="0"/>
              </a:rPr>
              <a:t>U.S. Probation Office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A900232C-67FC-405A-919F-AE8FE2690D76}"/>
              </a:ext>
            </a:extLst>
          </p:cNvPr>
          <p:cNvSpPr txBox="1">
            <a:spLocks noChangeArrowheads="1"/>
          </p:cNvSpPr>
          <p:nvPr/>
        </p:nvSpPr>
        <p:spPr bwMode="auto">
          <a:xfrm>
            <a:off x="1905000" y="609607"/>
            <a:ext cx="7696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Section E:  </a:t>
            </a:r>
          </a:p>
          <a:p>
            <a:pPr algn="ctr">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Inspection and Acceptance</a:t>
            </a:r>
          </a:p>
        </p:txBody>
      </p:sp>
      <p:sp>
        <p:nvSpPr>
          <p:cNvPr id="16387" name="TextBox 1">
            <a:extLst>
              <a:ext uri="{FF2B5EF4-FFF2-40B4-BE49-F238E27FC236}">
                <a16:creationId xmlns:a16="http://schemas.microsoft.com/office/drawing/2014/main" id="{E918B673-4085-436E-BDA1-4F4D450524B3}"/>
              </a:ext>
            </a:extLst>
          </p:cNvPr>
          <p:cNvSpPr txBox="1">
            <a:spLocks noChangeArrowheads="1"/>
          </p:cNvSpPr>
          <p:nvPr/>
        </p:nvSpPr>
        <p:spPr bwMode="auto">
          <a:xfrm>
            <a:off x="2057399" y="2450230"/>
            <a:ext cx="8790710" cy="124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Arial" panose="020B0604020202020204" pitchFamily="34" charset="0"/>
              <a:buChar char="•"/>
              <a:defRPr/>
            </a:pPr>
            <a:r>
              <a:rPr lang="en-US" altLang="en-US" dirty="0">
                <a:solidFill>
                  <a:schemeClr val="tx1"/>
                </a:solidFill>
              </a:rPr>
              <a:t>Vendors Performance (Mandatory Requirement)</a:t>
            </a:r>
          </a:p>
          <a:p>
            <a:pPr algn="ctr">
              <a:spcBef>
                <a:spcPct val="0"/>
              </a:spcBef>
              <a:buClrTx/>
              <a:buSzTx/>
              <a:buFont typeface="Arial" panose="020B0604020202020204" pitchFamily="34" charset="0"/>
              <a:buChar char="•"/>
              <a:defRPr/>
            </a:pPr>
            <a:endParaRPr lang="en-US" altLang="en-US" dirty="0">
              <a:solidFill>
                <a:schemeClr val="tx1"/>
              </a:solidFill>
            </a:endParaRPr>
          </a:p>
          <a:p>
            <a:pPr>
              <a:spcBef>
                <a:spcPct val="0"/>
              </a:spcBef>
              <a:buClrTx/>
              <a:buSzTx/>
              <a:buFont typeface="Arial" panose="020B0604020202020204" pitchFamily="34" charset="0"/>
              <a:buChar char="•"/>
              <a:defRPr/>
            </a:pPr>
            <a:r>
              <a:rPr lang="en-US" altLang="en-US" dirty="0">
                <a:solidFill>
                  <a:schemeClr val="tx1"/>
                </a:solidFill>
              </a:rPr>
              <a:t>Clause B-5 Clauses Incorporated by Reference </a:t>
            </a:r>
          </a:p>
          <a:p>
            <a:pPr marL="0" indent="0">
              <a:spcBef>
                <a:spcPct val="0"/>
              </a:spcBef>
              <a:buClrTx/>
              <a:buSzTx/>
              <a:buNone/>
              <a:defRPr/>
            </a:pPr>
            <a:endParaRPr lang="en-US" altLang="en-US" dirty="0">
              <a:solidFill>
                <a:schemeClr val="tx1"/>
              </a:solidFill>
            </a:endParaRPr>
          </a:p>
        </p:txBody>
      </p:sp>
      <p:sp>
        <p:nvSpPr>
          <p:cNvPr id="28676" name="TextBox 3">
            <a:extLst>
              <a:ext uri="{FF2B5EF4-FFF2-40B4-BE49-F238E27FC236}">
                <a16:creationId xmlns:a16="http://schemas.microsoft.com/office/drawing/2014/main" id="{B9AD266E-725A-48B6-9532-254C64F511FB}"/>
              </a:ext>
            </a:extLst>
          </p:cNvPr>
          <p:cNvSpPr txBox="1">
            <a:spLocks noChangeArrowheads="1"/>
          </p:cNvSpPr>
          <p:nvPr/>
        </p:nvSpPr>
        <p:spPr bwMode="auto">
          <a:xfrm>
            <a:off x="2888673" y="3694302"/>
            <a:ext cx="7245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dirty="0">
                <a:solidFill>
                  <a:schemeClr val="tx1"/>
                </a:solidFill>
                <a:hlinkClick r:id="rId3"/>
              </a:rPr>
              <a:t>http://www.uscourts.gov/procurement.aspx</a:t>
            </a:r>
            <a:endParaRPr lang="en-US" altLang="en-US" dirty="0">
              <a:solidFill>
                <a:schemeClr val="tx1"/>
              </a:solidFill>
            </a:endParaRPr>
          </a:p>
          <a:p>
            <a:pPr>
              <a:spcBef>
                <a:spcPct val="0"/>
              </a:spcBef>
              <a:buClrTx/>
              <a:buSzTx/>
              <a:buFontTx/>
              <a:buNone/>
            </a:pPr>
            <a:endParaRPr lang="en-US" altLang="en-US" dirty="0">
              <a:solidFill>
                <a:schemeClr val="tx1"/>
              </a:solidFill>
            </a:endParaRPr>
          </a:p>
        </p:txBody>
      </p:sp>
      <p:pic>
        <p:nvPicPr>
          <p:cNvPr id="28677" name="Picture 3">
            <a:extLst>
              <a:ext uri="{FF2B5EF4-FFF2-40B4-BE49-F238E27FC236}">
                <a16:creationId xmlns:a16="http://schemas.microsoft.com/office/drawing/2014/main" id="{D6F28FC0-8C69-478E-8C53-CD9F0816D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272" y="4572001"/>
            <a:ext cx="2348346" cy="192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0AF1A9D5-BDBC-419B-BF2B-9C7A70205A5A}"/>
              </a:ext>
            </a:extLst>
          </p:cNvPr>
          <p:cNvSpPr txBox="1">
            <a:spLocks noChangeArrowheads="1"/>
          </p:cNvSpPr>
          <p:nvPr/>
        </p:nvSpPr>
        <p:spPr bwMode="auto">
          <a:xfrm>
            <a:off x="594360" y="2011680"/>
            <a:ext cx="30175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3200" b="1" dirty="0">
                <a:solidFill>
                  <a:schemeClr val="tx1"/>
                </a:solidFill>
                <a:latin typeface="Times New Roman" panose="02020603050405020304" pitchFamily="18" charset="0"/>
                <a:cs typeface="Times New Roman" panose="02020603050405020304" pitchFamily="18" charset="0"/>
              </a:rPr>
              <a:t>	Section F:  	Deliveries or 	Performance</a:t>
            </a:r>
          </a:p>
        </p:txBody>
      </p:sp>
      <p:sp>
        <p:nvSpPr>
          <p:cNvPr id="3" name="TextBox 2">
            <a:extLst>
              <a:ext uri="{FF2B5EF4-FFF2-40B4-BE49-F238E27FC236}">
                <a16:creationId xmlns:a16="http://schemas.microsoft.com/office/drawing/2014/main" id="{72C9D9EE-AEFE-4D17-B33E-D22936C13DA4}"/>
              </a:ext>
            </a:extLst>
          </p:cNvPr>
          <p:cNvSpPr txBox="1"/>
          <p:nvPr/>
        </p:nvSpPr>
        <p:spPr>
          <a:xfrm>
            <a:off x="3863340" y="160021"/>
            <a:ext cx="8161020" cy="6878806"/>
          </a:xfrm>
          <a:prstGeom prst="rect">
            <a:avLst/>
          </a:prstGeom>
          <a:noFill/>
        </p:spPr>
        <p:txBody>
          <a:bodyPr wrap="square">
            <a:spAutoFit/>
          </a:bodyPr>
          <a:lstStyle/>
          <a:p>
            <a:pPr marL="285744" indent="-285744">
              <a:buFont typeface="Wingdings" panose="05000000000000000000" pitchFamily="2" charset="2"/>
              <a:buChar char="Ø"/>
              <a:defRPr/>
            </a:pPr>
            <a:r>
              <a:rPr lang="en-US" sz="2200" b="1" dirty="0"/>
              <a:t>Vendor shall have capability to immediately place Federal client’s outpatients/assessments/</a:t>
            </a:r>
          </a:p>
          <a:p>
            <a:pPr>
              <a:defRPr/>
            </a:pPr>
            <a:r>
              <a:rPr lang="en-US" sz="2200" b="1" dirty="0"/>
              <a:t>    testing/evaluation/treatment or drug/alcohol       </a:t>
            </a:r>
          </a:p>
          <a:p>
            <a:pPr>
              <a:defRPr/>
            </a:pPr>
            <a:r>
              <a:rPr lang="en-US" sz="2200" b="1" dirty="0"/>
              <a:t>    testing without regard to a backlog or waiting          	lists.</a:t>
            </a:r>
          </a:p>
          <a:p>
            <a:pPr>
              <a:defRPr/>
            </a:pPr>
            <a:endParaRPr lang="en-US" sz="2200" b="1" dirty="0"/>
          </a:p>
          <a:p>
            <a:pPr marL="285744" indent="-285744">
              <a:buFont typeface="Wingdings" panose="05000000000000000000" pitchFamily="2" charset="2"/>
              <a:buChar char="Ø"/>
              <a:defRPr/>
            </a:pPr>
            <a:r>
              <a:rPr lang="en-US" sz="2200" b="1" dirty="0"/>
              <a:t>Residential placements - first available bed space</a:t>
            </a:r>
          </a:p>
          <a:p>
            <a:pPr>
              <a:defRPr/>
            </a:pPr>
            <a:endParaRPr lang="en-US" sz="2200" b="1" dirty="0"/>
          </a:p>
          <a:p>
            <a:pPr marL="285744" indent="-285744">
              <a:buFont typeface="Wingdings" panose="05000000000000000000" pitchFamily="2" charset="2"/>
              <a:buChar char="Ø"/>
              <a:defRPr/>
            </a:pPr>
            <a:r>
              <a:rPr lang="en-US" sz="2200" b="1" dirty="0"/>
              <a:t>Vendor shall not refuse service without approval of the Government (take appropriate and immediate action to protect staff and clients).</a:t>
            </a:r>
          </a:p>
          <a:p>
            <a:pPr>
              <a:defRPr/>
            </a:pPr>
            <a:endParaRPr lang="en-US" sz="2200" b="1" dirty="0"/>
          </a:p>
          <a:p>
            <a:pPr marL="285744" indent="-285744">
              <a:buFont typeface="Wingdings" panose="05000000000000000000" pitchFamily="2" charset="2"/>
              <a:buChar char="Ø"/>
              <a:defRPr/>
            </a:pPr>
            <a:r>
              <a:rPr lang="en-US" sz="2200" b="1" dirty="0"/>
              <a:t>Vendor shall not unilaterally refuse services to any defendant/person under supervision referred by the Judiciary, except where the defendant/person under supervision poses an apparent danger to the vendor’s staff or other clients. The vendor shall not deny access to services solely based on the defendant/person under supervision’s current participation in medication-assisted treatment (MAT), medical condition, disability, religion, ethnic origin or criminal record</a:t>
            </a:r>
            <a:r>
              <a:rPr lang="en-US" sz="2300" b="1"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0AF1A9D5-BDBC-419B-BF2B-9C7A70205A5A}"/>
              </a:ext>
            </a:extLst>
          </p:cNvPr>
          <p:cNvSpPr txBox="1">
            <a:spLocks noChangeArrowheads="1"/>
          </p:cNvSpPr>
          <p:nvPr/>
        </p:nvSpPr>
        <p:spPr bwMode="auto">
          <a:xfrm>
            <a:off x="1440180" y="609605"/>
            <a:ext cx="27660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3200" b="1" dirty="0">
                <a:solidFill>
                  <a:schemeClr val="tx1"/>
                </a:solidFill>
                <a:latin typeface="Times New Roman" panose="02020603050405020304" pitchFamily="18" charset="0"/>
                <a:cs typeface="Times New Roman" panose="02020603050405020304" pitchFamily="18" charset="0"/>
              </a:rPr>
              <a:t>Section F:  Deliveries or Performance</a:t>
            </a:r>
          </a:p>
        </p:txBody>
      </p:sp>
      <p:sp>
        <p:nvSpPr>
          <p:cNvPr id="3" name="TextBox 2">
            <a:extLst>
              <a:ext uri="{FF2B5EF4-FFF2-40B4-BE49-F238E27FC236}">
                <a16:creationId xmlns:a16="http://schemas.microsoft.com/office/drawing/2014/main" id="{72C9D9EE-AEFE-4D17-B33E-D22936C13DA4}"/>
              </a:ext>
            </a:extLst>
          </p:cNvPr>
          <p:cNvSpPr txBox="1"/>
          <p:nvPr/>
        </p:nvSpPr>
        <p:spPr>
          <a:xfrm>
            <a:off x="4526280" y="160021"/>
            <a:ext cx="7315200" cy="5755422"/>
          </a:xfrm>
          <a:prstGeom prst="rect">
            <a:avLst/>
          </a:prstGeom>
          <a:noFill/>
        </p:spPr>
        <p:txBody>
          <a:bodyPr wrap="square">
            <a:spAutoFit/>
          </a:bodyPr>
          <a:lstStyle/>
          <a:p>
            <a:pPr marL="285744" indent="-285744">
              <a:buFont typeface="Wingdings" panose="05000000000000000000" pitchFamily="2" charset="2"/>
              <a:buChar char="Ø"/>
              <a:defRPr/>
            </a:pPr>
            <a:r>
              <a:rPr lang="en-US" sz="2300" b="1" dirty="0"/>
              <a:t>The vendor shall not refuse without approval of the Judiciary.</a:t>
            </a:r>
          </a:p>
          <a:p>
            <a:pPr marL="285744" indent="-285744">
              <a:buFont typeface="Wingdings" panose="05000000000000000000" pitchFamily="2" charset="2"/>
              <a:buChar char="Ø"/>
              <a:defRPr/>
            </a:pPr>
            <a:endParaRPr lang="en-US" sz="2300" b="1" dirty="0"/>
          </a:p>
          <a:p>
            <a:pPr marL="285744" indent="-285744">
              <a:buFont typeface="Wingdings" panose="05000000000000000000" pitchFamily="2" charset="2"/>
              <a:buChar char="Ø"/>
              <a:defRPr/>
            </a:pPr>
            <a:r>
              <a:rPr lang="en-US" sz="2300" b="1" dirty="0"/>
              <a:t>Termination of defendant/persons under supervision from treatment or other authorized services, based upon a violation  of the vendor’s program rules and regulations shall not be made without the approval of the Judiciary.</a:t>
            </a:r>
          </a:p>
          <a:p>
            <a:pPr marL="285744" indent="-285744">
              <a:buFont typeface="Wingdings" panose="05000000000000000000" pitchFamily="2" charset="2"/>
              <a:buChar char="Ø"/>
              <a:defRPr/>
            </a:pPr>
            <a:endParaRPr lang="en-US" sz="2300" b="1" dirty="0"/>
          </a:p>
          <a:p>
            <a:pPr marL="285744" indent="-285744">
              <a:buFont typeface="Wingdings" panose="05000000000000000000" pitchFamily="2" charset="2"/>
              <a:buChar char="Ø"/>
              <a:defRPr/>
            </a:pPr>
            <a:r>
              <a:rPr lang="en-US" sz="2300" b="1" dirty="0"/>
              <a:t>Vendor shall perform and comply with mandatory requirements set forth in Sections C, E, F and G, H and I of this contract. Vendor’s noncompliance or failure to do so shall be the basis for termination of the contract or agreement.</a:t>
            </a:r>
          </a:p>
          <a:p>
            <a:pPr marL="285744" indent="-285744">
              <a:buFont typeface="Wingdings" panose="05000000000000000000" pitchFamily="2" charset="2"/>
              <a:buChar char="Ø"/>
              <a:defRPr/>
            </a:pPr>
            <a:endParaRPr lang="en-US" sz="2300" b="1" dirty="0"/>
          </a:p>
          <a:p>
            <a:pPr>
              <a:defRPr/>
            </a:pPr>
            <a:endParaRPr lang="en-US" sz="2300" b="1" dirty="0"/>
          </a:p>
        </p:txBody>
      </p:sp>
    </p:spTree>
    <p:extLst>
      <p:ext uri="{BB962C8B-B14F-4D97-AF65-F5344CB8AC3E}">
        <p14:creationId xmlns:p14="http://schemas.microsoft.com/office/powerpoint/2010/main" val="244532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7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4"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5"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6"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7"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8"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80" name="Rectangle 7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70" name="Text Box 2">
            <a:extLst>
              <a:ext uri="{FF2B5EF4-FFF2-40B4-BE49-F238E27FC236}">
                <a16:creationId xmlns:a16="http://schemas.microsoft.com/office/drawing/2014/main" id="{9CA437AA-FDA6-48BC-A951-F0DB93298949}"/>
              </a:ext>
            </a:extLst>
          </p:cNvPr>
          <p:cNvSpPr txBox="1">
            <a:spLocks noChangeArrowheads="1"/>
          </p:cNvSpPr>
          <p:nvPr/>
        </p:nvSpPr>
        <p:spPr bwMode="auto">
          <a:xfrm>
            <a:off x="496112" y="685801"/>
            <a:ext cx="2858869" cy="5105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spcAft>
                <a:spcPts val="600"/>
              </a:spcAft>
              <a:buClrTx/>
              <a:buSzTx/>
              <a:buNone/>
            </a:pPr>
            <a:r>
              <a:rPr lang="en-US" altLang="en-US" sz="3200" b="1" dirty="0">
                <a:ln w="3175" cmpd="sng">
                  <a:noFill/>
                </a:ln>
                <a:solidFill>
                  <a:srgbClr val="FFFFFF"/>
                </a:solidFill>
                <a:latin typeface="+mj-lt"/>
                <a:ea typeface="+mj-ea"/>
                <a:cs typeface="+mj-cs"/>
              </a:rPr>
              <a:t>Section G:</a:t>
            </a:r>
          </a:p>
          <a:p>
            <a:pPr eaLnBrk="1" hangingPunct="1">
              <a:spcBef>
                <a:spcPct val="0"/>
              </a:spcBef>
              <a:spcAft>
                <a:spcPts val="600"/>
              </a:spcAft>
              <a:buClrTx/>
              <a:buSzTx/>
              <a:buNone/>
            </a:pPr>
            <a:r>
              <a:rPr lang="en-US" altLang="en-US" sz="3200" b="1" dirty="0">
                <a:ln w="3175" cmpd="sng">
                  <a:noFill/>
                </a:ln>
                <a:solidFill>
                  <a:srgbClr val="FFFFFF"/>
                </a:solidFill>
                <a:latin typeface="+mj-lt"/>
                <a:ea typeface="+mj-ea"/>
                <a:cs typeface="+mj-cs"/>
              </a:rPr>
              <a:t> Agreement to Administration of Data </a:t>
            </a:r>
          </a:p>
        </p:txBody>
      </p:sp>
      <p:grpSp>
        <p:nvGrpSpPr>
          <p:cNvPr id="84" name="Group 8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6"/>
            <a:ext cx="2436813" cy="6858001"/>
            <a:chOff x="1320800" y="0"/>
            <a:chExt cx="2436813" cy="6858001"/>
          </a:xfrm>
        </p:grpSpPr>
        <p:sp>
          <p:nvSpPr>
            <p:cNvPr id="8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2771" name="Text Box 3">
            <a:extLst>
              <a:ext uri="{FF2B5EF4-FFF2-40B4-BE49-F238E27FC236}">
                <a16:creationId xmlns:a16="http://schemas.microsoft.com/office/drawing/2014/main" id="{2FA3B4F5-B48D-499C-A0AB-458EDD08BA99}"/>
              </a:ext>
            </a:extLst>
          </p:cNvPr>
          <p:cNvSpPr txBox="1">
            <a:spLocks noChangeArrowheads="1"/>
          </p:cNvSpPr>
          <p:nvPr/>
        </p:nvSpPr>
        <p:spPr bwMode="auto">
          <a:xfrm>
            <a:off x="5117111" y="685801"/>
            <a:ext cx="6385919" cy="5105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mn-lt"/>
              </a:rPr>
              <a:t> Contact Point for Assistance</a:t>
            </a:r>
          </a:p>
          <a:p>
            <a:pPr eaLnBrk="1" hangingPunct="1">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mn-lt"/>
              </a:rPr>
              <a:t> Fiscal Records (mandatory requirement)</a:t>
            </a:r>
          </a:p>
          <a:p>
            <a:pPr eaLnBrk="1" hangingPunct="1">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mn-lt"/>
              </a:rPr>
              <a:t> Invoices</a:t>
            </a:r>
          </a:p>
          <a:p>
            <a:pPr lvl="1" eaLnBrk="1" hangingPunct="1">
              <a:spcBef>
                <a:spcPct val="20000"/>
              </a:spcBef>
              <a:spcAft>
                <a:spcPts val="600"/>
              </a:spcAft>
              <a:buClr>
                <a:schemeClr val="accent1">
                  <a:lumMod val="75000"/>
                </a:schemeClr>
              </a:buClr>
              <a:buSzPct val="145000"/>
              <a:buFont typeface="Arial"/>
              <a:buChar char="•"/>
            </a:pPr>
            <a:r>
              <a:rPr lang="en-US" altLang="en-US" sz="1800" dirty="0">
                <a:solidFill>
                  <a:schemeClr val="tx1"/>
                </a:solidFill>
                <a:latin typeface="+mn-lt"/>
              </a:rPr>
              <a:t>Submit original copy and supplemental documents</a:t>
            </a:r>
          </a:p>
          <a:p>
            <a:pPr lvl="1" eaLnBrk="1" hangingPunct="1">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mn-lt"/>
              </a:rPr>
              <a:t> Submit by 10</a:t>
            </a:r>
            <a:r>
              <a:rPr lang="en-US" altLang="en-US" sz="2000" baseline="30000" dirty="0">
                <a:solidFill>
                  <a:schemeClr val="tx1"/>
                </a:solidFill>
                <a:latin typeface="+mn-lt"/>
              </a:rPr>
              <a:t>th</a:t>
            </a:r>
            <a:r>
              <a:rPr lang="en-US" altLang="en-US" sz="2000" dirty="0">
                <a:solidFill>
                  <a:schemeClr val="tx1"/>
                </a:solidFill>
                <a:latin typeface="+mn-lt"/>
              </a:rPr>
              <a:t> of the month</a:t>
            </a:r>
          </a:p>
          <a:p>
            <a:pPr lvl="1" eaLnBrk="1" hangingPunct="1">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mn-lt"/>
              </a:rPr>
              <a:t> Use </a:t>
            </a:r>
            <a:r>
              <a:rPr lang="en-US" altLang="en-US" sz="2000" b="1" i="1" u="sng" dirty="0">
                <a:solidFill>
                  <a:schemeClr val="tx1"/>
                </a:solidFill>
                <a:latin typeface="+mn-lt"/>
              </a:rPr>
              <a:t>Approved</a:t>
            </a:r>
            <a:r>
              <a:rPr lang="en-US" altLang="en-US" sz="2000" dirty="0">
                <a:solidFill>
                  <a:schemeClr val="tx1"/>
                </a:solidFill>
                <a:latin typeface="+mn-lt"/>
              </a:rPr>
              <a:t> Invoice Forms (Part A, B, monthly sign      in log.</a:t>
            </a:r>
          </a:p>
          <a:p>
            <a:pPr lvl="1" eaLnBrk="1" hangingPunct="1">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mn-lt"/>
              </a:rPr>
              <a:t>Electronic signature is acceptable</a:t>
            </a:r>
          </a:p>
          <a:p>
            <a:pPr lvl="1" eaLnBrk="1" hangingPunct="1">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mn-lt"/>
              </a:rPr>
              <a:t> Units of Service </a:t>
            </a:r>
          </a:p>
          <a:p>
            <a:pPr lvl="1" eaLnBrk="1" hangingPunct="1">
              <a:spcBef>
                <a:spcPct val="20000"/>
              </a:spcBef>
              <a:spcAft>
                <a:spcPts val="600"/>
              </a:spcAft>
              <a:buClr>
                <a:schemeClr val="accent1">
                  <a:lumMod val="75000"/>
                </a:schemeClr>
              </a:buClr>
              <a:buSzPct val="145000"/>
              <a:buNone/>
            </a:pPr>
            <a:endParaRPr lang="en-US" altLang="en-US" sz="2000" dirty="0">
              <a:solidFill>
                <a:schemeClr val="tx1"/>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a:extLst>
              <a:ext uri="{FF2B5EF4-FFF2-40B4-BE49-F238E27FC236}">
                <a16:creationId xmlns:a16="http://schemas.microsoft.com/office/drawing/2014/main" id="{FE9B9C75-4041-44DA-9326-561F5F540617}"/>
              </a:ext>
            </a:extLst>
          </p:cNvPr>
          <p:cNvSpPr txBox="1">
            <a:spLocks noChangeArrowheads="1"/>
          </p:cNvSpPr>
          <p:nvPr/>
        </p:nvSpPr>
        <p:spPr bwMode="auto">
          <a:xfrm>
            <a:off x="1981200" y="381002"/>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dirty="0">
                <a:solidFill>
                  <a:schemeClr val="tx1"/>
                </a:solidFill>
              </a:rPr>
              <a:t>G.3 Vendor Invoice Documentation</a:t>
            </a:r>
          </a:p>
        </p:txBody>
      </p:sp>
      <p:sp>
        <p:nvSpPr>
          <p:cNvPr id="18435" name="TextBox 2">
            <a:extLst>
              <a:ext uri="{FF2B5EF4-FFF2-40B4-BE49-F238E27FC236}">
                <a16:creationId xmlns:a16="http://schemas.microsoft.com/office/drawing/2014/main" id="{A5FB613B-439B-4298-A49E-AFAEDACB0130}"/>
              </a:ext>
            </a:extLst>
          </p:cNvPr>
          <p:cNvSpPr txBox="1">
            <a:spLocks noChangeArrowheads="1"/>
          </p:cNvSpPr>
          <p:nvPr/>
        </p:nvSpPr>
        <p:spPr bwMode="auto">
          <a:xfrm>
            <a:off x="2612571" y="1143002"/>
            <a:ext cx="6662057"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0"/>
              </a:spcBef>
              <a:buClrTx/>
              <a:buSzTx/>
              <a:buNone/>
              <a:defRPr/>
            </a:pPr>
            <a:r>
              <a:rPr lang="en-US" altLang="en-US" sz="2200" dirty="0">
                <a:solidFill>
                  <a:schemeClr val="tx1"/>
                </a:solidFill>
              </a:rPr>
              <a:t>In accordance with Section G-1-4, vendors must submit:</a:t>
            </a:r>
          </a:p>
          <a:p>
            <a:pPr>
              <a:spcBef>
                <a:spcPct val="0"/>
              </a:spcBef>
              <a:buClrTx/>
              <a:buSzTx/>
              <a:buFont typeface="Arial" panose="020B0604020202020204" pitchFamily="34" charset="0"/>
              <a:buChar char="•"/>
              <a:defRPr/>
            </a:pPr>
            <a:endParaRPr lang="en-US" altLang="en-US" sz="2200" dirty="0">
              <a:solidFill>
                <a:schemeClr val="tx1"/>
              </a:solidFill>
            </a:endParaRPr>
          </a:p>
          <a:p>
            <a:pPr lvl="1">
              <a:spcBef>
                <a:spcPct val="0"/>
              </a:spcBef>
              <a:buClrTx/>
              <a:buSzTx/>
              <a:buFont typeface="Wingdings" panose="05000000000000000000" pitchFamily="2" charset="2"/>
              <a:buChar char="Ø"/>
              <a:defRPr/>
            </a:pPr>
            <a:r>
              <a:rPr lang="en-US" altLang="en-US" sz="2200" dirty="0">
                <a:solidFill>
                  <a:schemeClr val="tx1"/>
                </a:solidFill>
              </a:rPr>
              <a:t>Monthly Invoice Parts A and B</a:t>
            </a:r>
          </a:p>
          <a:p>
            <a:pPr lvl="1">
              <a:spcBef>
                <a:spcPct val="0"/>
              </a:spcBef>
              <a:buClrTx/>
              <a:buSzTx/>
              <a:buFont typeface="Wingdings" panose="05000000000000000000" pitchFamily="2" charset="2"/>
              <a:buChar char="Ø"/>
              <a:defRPr/>
            </a:pPr>
            <a:endParaRPr lang="en-US" altLang="en-US" sz="2200" dirty="0">
              <a:solidFill>
                <a:schemeClr val="tx1"/>
              </a:solidFill>
            </a:endParaRPr>
          </a:p>
          <a:p>
            <a:pPr lvl="1">
              <a:spcBef>
                <a:spcPct val="0"/>
              </a:spcBef>
              <a:buClrTx/>
              <a:buSzTx/>
              <a:buFont typeface="Wingdings" panose="05000000000000000000" pitchFamily="2" charset="2"/>
              <a:buChar char="Ø"/>
              <a:defRPr/>
            </a:pPr>
            <a:r>
              <a:rPr lang="en-US" altLang="en-US" sz="2200" dirty="0">
                <a:solidFill>
                  <a:schemeClr val="tx1"/>
                </a:solidFill>
              </a:rPr>
              <a:t>Monthly Sign In Log</a:t>
            </a:r>
          </a:p>
          <a:p>
            <a:pPr marL="457200" lvl="1" indent="0">
              <a:spcBef>
                <a:spcPct val="0"/>
              </a:spcBef>
              <a:buClrTx/>
              <a:buSzTx/>
              <a:buNone/>
              <a:defRPr/>
            </a:pPr>
            <a:endParaRPr lang="en-US" altLang="en-US" sz="2200" dirty="0">
              <a:solidFill>
                <a:schemeClr val="tx1"/>
              </a:solidFill>
            </a:endParaRPr>
          </a:p>
          <a:p>
            <a:pPr lvl="1">
              <a:spcBef>
                <a:spcPct val="0"/>
              </a:spcBef>
              <a:buClrTx/>
              <a:buSzTx/>
              <a:buFont typeface="Wingdings" panose="05000000000000000000" pitchFamily="2" charset="2"/>
              <a:buChar char="Ø"/>
              <a:defRPr/>
            </a:pPr>
            <a:r>
              <a:rPr lang="en-US" altLang="en-US" sz="2200" dirty="0">
                <a:solidFill>
                  <a:schemeClr val="tx1"/>
                </a:solidFill>
              </a:rPr>
              <a:t>Documentation of any vendor related travel</a:t>
            </a:r>
          </a:p>
          <a:p>
            <a:pPr marL="457200" lvl="1" indent="0">
              <a:spcBef>
                <a:spcPct val="0"/>
              </a:spcBef>
              <a:buClrTx/>
              <a:buSzTx/>
              <a:buNone/>
              <a:defRPr/>
            </a:pPr>
            <a:endParaRPr lang="en-US" altLang="en-US" sz="2200" dirty="0">
              <a:solidFill>
                <a:schemeClr val="tx1"/>
              </a:solidFill>
            </a:endParaRPr>
          </a:p>
          <a:p>
            <a:pPr lvl="1">
              <a:spcBef>
                <a:spcPct val="0"/>
              </a:spcBef>
              <a:buClrTx/>
              <a:buSzTx/>
              <a:buFont typeface="Wingdings" panose="05000000000000000000" pitchFamily="2" charset="2"/>
              <a:buChar char="Ø"/>
              <a:defRPr/>
            </a:pPr>
            <a:r>
              <a:rPr lang="en-US" altLang="en-US" sz="2200" dirty="0">
                <a:solidFill>
                  <a:schemeClr val="tx1"/>
                </a:solidFill>
              </a:rPr>
              <a:t>Psychiatric evaluations</a:t>
            </a:r>
          </a:p>
          <a:p>
            <a:pPr marL="457200" lvl="1" indent="0">
              <a:spcBef>
                <a:spcPct val="0"/>
              </a:spcBef>
              <a:buClrTx/>
              <a:buSzTx/>
              <a:buNone/>
              <a:defRPr/>
            </a:pPr>
            <a:endParaRPr lang="en-US" altLang="en-US" sz="2200" dirty="0">
              <a:solidFill>
                <a:schemeClr val="tx1"/>
              </a:solidFill>
            </a:endParaRPr>
          </a:p>
          <a:p>
            <a:pPr lvl="1">
              <a:spcBef>
                <a:spcPct val="0"/>
              </a:spcBef>
              <a:buClrTx/>
              <a:buSzTx/>
              <a:buFont typeface="Wingdings" panose="05000000000000000000" pitchFamily="2" charset="2"/>
              <a:buChar char="Ø"/>
              <a:defRPr/>
            </a:pPr>
            <a:r>
              <a:rPr lang="en-US" altLang="en-US" sz="2200" dirty="0">
                <a:solidFill>
                  <a:schemeClr val="tx1"/>
                </a:solidFill>
              </a:rPr>
              <a:t>Medication</a:t>
            </a:r>
          </a:p>
          <a:p>
            <a:pPr marL="457200" lvl="1" indent="0">
              <a:spcBef>
                <a:spcPct val="0"/>
              </a:spcBef>
              <a:buClrTx/>
              <a:buSzTx/>
              <a:buNone/>
              <a:defRPr/>
            </a:pPr>
            <a:endParaRPr lang="en-US" altLang="en-US" sz="2200" dirty="0">
              <a:solidFill>
                <a:schemeClr val="tx1"/>
              </a:solidFill>
            </a:endParaRPr>
          </a:p>
          <a:p>
            <a:pPr lvl="1">
              <a:spcBef>
                <a:spcPct val="0"/>
              </a:spcBef>
              <a:buClrTx/>
              <a:buSzTx/>
              <a:buFont typeface="Wingdings" panose="05000000000000000000" pitchFamily="2" charset="2"/>
              <a:buChar char="Ø"/>
              <a:defRPr/>
            </a:pPr>
            <a:r>
              <a:rPr lang="en-US" altLang="en-US" sz="2200" dirty="0">
                <a:solidFill>
                  <a:schemeClr val="tx1"/>
                </a:solidFill>
              </a:rPr>
              <a:t>Transportation Receipts</a:t>
            </a:r>
          </a:p>
          <a:p>
            <a:pPr lvl="1">
              <a:spcBef>
                <a:spcPct val="0"/>
              </a:spcBef>
              <a:buClrTx/>
              <a:buSzTx/>
              <a:buFont typeface="Wingdings" panose="05000000000000000000" pitchFamily="2" charset="2"/>
              <a:buChar char="Ø"/>
              <a:defRPr/>
            </a:pPr>
            <a:endParaRPr lang="en-US" altLang="en-US" sz="2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8"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687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0"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1"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2"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3"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36866" name="Text Box 6">
            <a:extLst>
              <a:ext uri="{FF2B5EF4-FFF2-40B4-BE49-F238E27FC236}">
                <a16:creationId xmlns:a16="http://schemas.microsoft.com/office/drawing/2014/main" id="{E1838E22-85FC-44C2-99AE-83A78850B8C2}"/>
              </a:ext>
            </a:extLst>
          </p:cNvPr>
          <p:cNvSpPr txBox="1">
            <a:spLocks noChangeArrowheads="1"/>
          </p:cNvSpPr>
          <p:nvPr/>
        </p:nvSpPr>
        <p:spPr bwMode="auto">
          <a:xfrm>
            <a:off x="-1520669" y="707497"/>
            <a:ext cx="5841843" cy="26733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spcAft>
                <a:spcPts val="600"/>
              </a:spcAft>
              <a:buClrTx/>
              <a:buSzTx/>
              <a:buNone/>
            </a:pPr>
            <a:r>
              <a:rPr lang="en-US" altLang="en-US" sz="6000" b="1" dirty="0">
                <a:ln w="3175" cmpd="sng">
                  <a:noFill/>
                </a:ln>
                <a:solidFill>
                  <a:schemeClr val="tx1"/>
                </a:solidFill>
                <a:latin typeface="+mj-lt"/>
                <a:ea typeface="+mj-ea"/>
                <a:cs typeface="+mj-cs"/>
              </a:rPr>
              <a:t>Part</a:t>
            </a:r>
          </a:p>
          <a:p>
            <a:pPr algn="r" eaLnBrk="1" hangingPunct="1">
              <a:spcBef>
                <a:spcPct val="0"/>
              </a:spcBef>
              <a:spcAft>
                <a:spcPts val="600"/>
              </a:spcAft>
              <a:buClrTx/>
              <a:buSzTx/>
              <a:buNone/>
            </a:pPr>
            <a:r>
              <a:rPr lang="en-US" altLang="en-US" sz="6000" b="1" dirty="0">
                <a:ln w="3175" cmpd="sng">
                  <a:noFill/>
                </a:ln>
                <a:solidFill>
                  <a:schemeClr val="tx1"/>
                </a:solidFill>
                <a:latin typeface="+mj-lt"/>
                <a:ea typeface="+mj-ea"/>
                <a:cs typeface="+mj-cs"/>
              </a:rPr>
              <a:t>A</a:t>
            </a:r>
          </a:p>
        </p:txBody>
      </p:sp>
      <p:sp>
        <p:nvSpPr>
          <p:cNvPr id="95"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50" y="648937"/>
            <a:ext cx="398208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84D86C8A-491B-D366-5D0A-55E22655583E}"/>
              </a:ext>
            </a:extLst>
          </p:cNvPr>
          <p:cNvGraphicFramePr>
            <a:graphicFrameLocks noChangeAspect="1"/>
          </p:cNvGraphicFramePr>
          <p:nvPr>
            <p:extLst>
              <p:ext uri="{D42A27DB-BD31-4B8C-83A1-F6EECF244321}">
                <p14:modId xmlns:p14="http://schemas.microsoft.com/office/powerpoint/2010/main" val="2103343329"/>
              </p:ext>
            </p:extLst>
          </p:nvPr>
        </p:nvGraphicFramePr>
        <p:xfrm>
          <a:off x="6667596" y="98424"/>
          <a:ext cx="4978303" cy="6759575"/>
        </p:xfrm>
        <a:graphic>
          <a:graphicData uri="http://schemas.openxmlformats.org/presentationml/2006/ole">
            <mc:AlternateContent xmlns:mc="http://schemas.openxmlformats.org/markup-compatibility/2006">
              <mc:Choice xmlns:v="urn:schemas-microsoft-com:vml" Requires="v">
                <p:oleObj name="Acrobat Document" r:id="rId4" imgW="5829300" imgH="7543800" progId="Acrobat.Document.DC">
                  <p:embed/>
                </p:oleObj>
              </mc:Choice>
              <mc:Fallback>
                <p:oleObj name="Acrobat Document" r:id="rId4" imgW="5829300" imgH="7543800" progId="Acrobat.Document.DC">
                  <p:embed/>
                  <p:pic>
                    <p:nvPicPr>
                      <p:cNvPr id="0" name=""/>
                      <p:cNvPicPr/>
                      <p:nvPr/>
                    </p:nvPicPr>
                    <p:blipFill>
                      <a:blip r:embed="rId5"/>
                      <a:stretch>
                        <a:fillRect/>
                      </a:stretch>
                    </p:blipFill>
                    <p:spPr>
                      <a:xfrm>
                        <a:off x="6667596" y="98424"/>
                        <a:ext cx="4978303" cy="6759575"/>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F75091-6540-48E8-7890-C4942CA1E7B9}"/>
              </a:ext>
            </a:extLst>
          </p:cNvPr>
          <p:cNvSpPr txBox="1"/>
          <p:nvPr/>
        </p:nvSpPr>
        <p:spPr>
          <a:xfrm>
            <a:off x="1200150" y="1628775"/>
            <a:ext cx="2200275" cy="1323439"/>
          </a:xfrm>
          <a:prstGeom prst="rect">
            <a:avLst/>
          </a:prstGeom>
          <a:noFill/>
        </p:spPr>
        <p:txBody>
          <a:bodyPr wrap="square" rtlCol="0">
            <a:spAutoFit/>
          </a:bodyPr>
          <a:lstStyle/>
          <a:p>
            <a:r>
              <a:rPr lang="en-US" sz="4000" b="1" dirty="0">
                <a:latin typeface="Corbel" panose="020B0503020204020204" pitchFamily="34" charset="0"/>
              </a:rPr>
              <a:t>Part</a:t>
            </a:r>
          </a:p>
          <a:p>
            <a:r>
              <a:rPr lang="en-US" sz="4000" b="1" dirty="0">
                <a:latin typeface="Corbel" panose="020B0503020204020204" pitchFamily="34" charset="0"/>
              </a:rPr>
              <a:t>	B</a:t>
            </a:r>
          </a:p>
        </p:txBody>
      </p:sp>
      <p:graphicFrame>
        <p:nvGraphicFramePr>
          <p:cNvPr id="8" name="Object 7">
            <a:extLst>
              <a:ext uri="{FF2B5EF4-FFF2-40B4-BE49-F238E27FC236}">
                <a16:creationId xmlns:a16="http://schemas.microsoft.com/office/drawing/2014/main" id="{B68088CA-D650-5B59-6821-BDDA661B045B}"/>
              </a:ext>
            </a:extLst>
          </p:cNvPr>
          <p:cNvGraphicFramePr>
            <a:graphicFrameLocks noChangeAspect="1"/>
          </p:cNvGraphicFramePr>
          <p:nvPr>
            <p:extLst>
              <p:ext uri="{D42A27DB-BD31-4B8C-83A1-F6EECF244321}">
                <p14:modId xmlns:p14="http://schemas.microsoft.com/office/powerpoint/2010/main" val="2151740238"/>
              </p:ext>
            </p:extLst>
          </p:nvPr>
        </p:nvGraphicFramePr>
        <p:xfrm>
          <a:off x="3796748" y="98424"/>
          <a:ext cx="7812155" cy="6759575"/>
        </p:xfrm>
        <a:graphic>
          <a:graphicData uri="http://schemas.openxmlformats.org/presentationml/2006/ole">
            <mc:AlternateContent xmlns:mc="http://schemas.openxmlformats.org/markup-compatibility/2006">
              <mc:Choice xmlns:v="urn:schemas-microsoft-com:vml" Requires="v">
                <p:oleObj name="Acrobat Document" r:id="rId2" imgW="5829300" imgH="7543800" progId="Acrobat.Document.DC">
                  <p:embed/>
                </p:oleObj>
              </mc:Choice>
              <mc:Fallback>
                <p:oleObj name="Acrobat Document" r:id="rId2" imgW="5829300" imgH="7543800" progId="Acrobat.Document.DC">
                  <p:embed/>
                  <p:pic>
                    <p:nvPicPr>
                      <p:cNvPr id="0" name=""/>
                      <p:cNvPicPr/>
                      <p:nvPr/>
                    </p:nvPicPr>
                    <p:blipFill>
                      <a:blip r:embed="rId3"/>
                      <a:stretch>
                        <a:fillRect/>
                      </a:stretch>
                    </p:blipFill>
                    <p:spPr>
                      <a:xfrm>
                        <a:off x="3796748" y="98424"/>
                        <a:ext cx="7812155" cy="6759575"/>
                      </a:xfrm>
                      <a:prstGeom prst="rect">
                        <a:avLst/>
                      </a:prstGeom>
                    </p:spPr>
                  </p:pic>
                </p:oleObj>
              </mc:Fallback>
            </mc:AlternateContent>
          </a:graphicData>
        </a:graphic>
      </p:graphicFrame>
    </p:spTree>
    <p:extLst>
      <p:ext uri="{BB962C8B-B14F-4D97-AF65-F5344CB8AC3E}">
        <p14:creationId xmlns:p14="http://schemas.microsoft.com/office/powerpoint/2010/main" val="424539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B5464-9558-E54A-A6D1-534F4ECC07FE}"/>
              </a:ext>
            </a:extLst>
          </p:cNvPr>
          <p:cNvSpPr txBox="1"/>
          <p:nvPr/>
        </p:nvSpPr>
        <p:spPr>
          <a:xfrm>
            <a:off x="7614460" y="270078"/>
            <a:ext cx="3524595" cy="461665"/>
          </a:xfrm>
          <a:prstGeom prst="rect">
            <a:avLst/>
          </a:prstGeom>
          <a:noFill/>
        </p:spPr>
        <p:txBody>
          <a:bodyPr wrap="square" rtlCol="0">
            <a:spAutoFit/>
          </a:bodyPr>
          <a:lstStyle/>
          <a:p>
            <a:r>
              <a:rPr lang="en-US" sz="2400" b="1" dirty="0"/>
              <a:t>Monthly SIGN IN LOG</a:t>
            </a:r>
          </a:p>
        </p:txBody>
      </p:sp>
      <p:graphicFrame>
        <p:nvGraphicFramePr>
          <p:cNvPr id="4" name="Object 3">
            <a:extLst>
              <a:ext uri="{FF2B5EF4-FFF2-40B4-BE49-F238E27FC236}">
                <a16:creationId xmlns:a16="http://schemas.microsoft.com/office/drawing/2014/main" id="{C38F7E21-DBA2-E544-1D9A-080FE6E78814}"/>
              </a:ext>
            </a:extLst>
          </p:cNvPr>
          <p:cNvGraphicFramePr>
            <a:graphicFrameLocks noChangeAspect="1"/>
          </p:cNvGraphicFramePr>
          <p:nvPr>
            <p:extLst>
              <p:ext uri="{D42A27DB-BD31-4B8C-83A1-F6EECF244321}">
                <p14:modId xmlns:p14="http://schemas.microsoft.com/office/powerpoint/2010/main" val="2857838500"/>
              </p:ext>
            </p:extLst>
          </p:nvPr>
        </p:nvGraphicFramePr>
        <p:xfrm>
          <a:off x="2094807" y="881149"/>
          <a:ext cx="9443258" cy="5706773"/>
        </p:xfrm>
        <a:graphic>
          <a:graphicData uri="http://schemas.openxmlformats.org/presentationml/2006/ole">
            <mc:AlternateContent xmlns:mc="http://schemas.openxmlformats.org/markup-compatibility/2006">
              <mc:Choice xmlns:v="urn:schemas-microsoft-com:vml" Requires="v">
                <p:oleObj name="Acrobat Document" r:id="rId3" imgW="7543704" imgH="5829044" progId="Acrobat.Document.DC">
                  <p:embed/>
                </p:oleObj>
              </mc:Choice>
              <mc:Fallback>
                <p:oleObj name="Acrobat Document" r:id="rId3" imgW="7543704" imgH="5829044" progId="Acrobat.Document.DC">
                  <p:embed/>
                  <p:pic>
                    <p:nvPicPr>
                      <p:cNvPr id="0" name=""/>
                      <p:cNvPicPr/>
                      <p:nvPr/>
                    </p:nvPicPr>
                    <p:blipFill>
                      <a:blip r:embed="rId4"/>
                      <a:stretch>
                        <a:fillRect/>
                      </a:stretch>
                    </p:blipFill>
                    <p:spPr>
                      <a:xfrm>
                        <a:off x="2094807" y="881149"/>
                        <a:ext cx="9443258" cy="5706773"/>
                      </a:xfrm>
                      <a:prstGeom prst="rect">
                        <a:avLst/>
                      </a:prstGeom>
                    </p:spPr>
                  </p:pic>
                </p:oleObj>
              </mc:Fallback>
            </mc:AlternateContent>
          </a:graphicData>
        </a:graphic>
      </p:graphicFrame>
    </p:spTree>
    <p:extLst>
      <p:ext uri="{BB962C8B-B14F-4D97-AF65-F5344CB8AC3E}">
        <p14:creationId xmlns:p14="http://schemas.microsoft.com/office/powerpoint/2010/main" val="413302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0FA98-62E1-CE5E-6C80-126768DA364B}"/>
              </a:ext>
            </a:extLst>
          </p:cNvPr>
          <p:cNvPicPr>
            <a:picLocks noChangeAspect="1"/>
          </p:cNvPicPr>
          <p:nvPr/>
        </p:nvPicPr>
        <p:blipFill>
          <a:blip r:embed="rId3"/>
          <a:stretch>
            <a:fillRect/>
          </a:stretch>
        </p:blipFill>
        <p:spPr>
          <a:xfrm>
            <a:off x="2555912" y="0"/>
            <a:ext cx="8982371" cy="6858000"/>
          </a:xfrm>
          <a:prstGeom prst="rect">
            <a:avLst/>
          </a:prstGeom>
        </p:spPr>
      </p:pic>
    </p:spTree>
    <p:extLst>
      <p:ext uri="{BB962C8B-B14F-4D97-AF65-F5344CB8AC3E}">
        <p14:creationId xmlns:p14="http://schemas.microsoft.com/office/powerpoint/2010/main" val="38442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9" name="Freeform: Shape 15">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7B96AA-5177-1A02-2274-CE68D75C9BFB}"/>
              </a:ext>
            </a:extLst>
          </p:cNvPr>
          <p:cNvPicPr>
            <a:picLocks noChangeAspect="1"/>
          </p:cNvPicPr>
          <p:nvPr/>
        </p:nvPicPr>
        <p:blipFill>
          <a:blip r:embed="rId3"/>
          <a:stretch>
            <a:fillRect/>
          </a:stretch>
        </p:blipFill>
        <p:spPr>
          <a:xfrm>
            <a:off x="2259013" y="726831"/>
            <a:ext cx="9136921" cy="5807450"/>
          </a:xfrm>
          <a:prstGeom prst="rect">
            <a:avLst/>
          </a:prstGeom>
        </p:spPr>
      </p:pic>
    </p:spTree>
    <p:extLst>
      <p:ext uri="{BB962C8B-B14F-4D97-AF65-F5344CB8AC3E}">
        <p14:creationId xmlns:p14="http://schemas.microsoft.com/office/powerpoint/2010/main" val="392555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Freedom from Self-Doubt | B.J. Davis | TEDxSacramentoSalon">
            <a:hlinkClick r:id="" action="ppaction://media"/>
            <a:extLst>
              <a:ext uri="{FF2B5EF4-FFF2-40B4-BE49-F238E27FC236}">
                <a16:creationId xmlns:a16="http://schemas.microsoft.com/office/drawing/2014/main" id="{71A5A035-C2A1-5E4B-B849-3C0DD4A7D3F1}"/>
              </a:ext>
            </a:extLst>
          </p:cNvPr>
          <p:cNvPicPr>
            <a:picLocks noRot="1" noChangeAspect="1"/>
          </p:cNvPicPr>
          <p:nvPr>
            <a:videoFile r:link="rId1"/>
          </p:nvPr>
        </p:nvPicPr>
        <p:blipFill>
          <a:blip r:embed="rId4"/>
          <a:stretch>
            <a:fillRect/>
          </a:stretch>
        </p:blipFill>
        <p:spPr>
          <a:xfrm>
            <a:off x="1720655" y="956930"/>
            <a:ext cx="10076552" cy="5693252"/>
          </a:xfrm>
          <a:prstGeom prst="rect">
            <a:avLst/>
          </a:prstGeom>
        </p:spPr>
      </p:pic>
      <p:sp>
        <p:nvSpPr>
          <p:cNvPr id="3" name="TextBox 2">
            <a:extLst>
              <a:ext uri="{FF2B5EF4-FFF2-40B4-BE49-F238E27FC236}">
                <a16:creationId xmlns:a16="http://schemas.microsoft.com/office/drawing/2014/main" id="{1A103FF2-71E7-4365-8809-22F916B850FF}"/>
              </a:ext>
            </a:extLst>
          </p:cNvPr>
          <p:cNvSpPr txBox="1"/>
          <p:nvPr/>
        </p:nvSpPr>
        <p:spPr>
          <a:xfrm>
            <a:off x="1720655" y="374071"/>
            <a:ext cx="10291236"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Freedom from Self Doubt… BJ Davis</a:t>
            </a:r>
          </a:p>
        </p:txBody>
      </p:sp>
    </p:spTree>
    <p:extLst>
      <p:ext uri="{BB962C8B-B14F-4D97-AF65-F5344CB8AC3E}">
        <p14:creationId xmlns:p14="http://schemas.microsoft.com/office/powerpoint/2010/main" val="188408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193"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4"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5"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6"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7"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8"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99" name="Rectangle 19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962" name="TextBox 1">
            <a:extLst>
              <a:ext uri="{FF2B5EF4-FFF2-40B4-BE49-F238E27FC236}">
                <a16:creationId xmlns:a16="http://schemas.microsoft.com/office/drawing/2014/main" id="{2802E948-27C3-4949-AFE2-E24C5D8BCBF9}"/>
              </a:ext>
            </a:extLst>
          </p:cNvPr>
          <p:cNvSpPr txBox="1">
            <a:spLocks noChangeArrowheads="1"/>
          </p:cNvSpPr>
          <p:nvPr/>
        </p:nvSpPr>
        <p:spPr bwMode="auto">
          <a:xfrm>
            <a:off x="-29185" y="685800"/>
            <a:ext cx="3510556" cy="5105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spcAft>
                <a:spcPts val="600"/>
              </a:spcAft>
              <a:buClrTx/>
              <a:buSzTx/>
              <a:buNone/>
            </a:pPr>
            <a:r>
              <a:rPr lang="en-US" altLang="en-US" sz="4000" b="1" dirty="0">
                <a:ln w="3175" cmpd="sng">
                  <a:noFill/>
                </a:ln>
                <a:solidFill>
                  <a:srgbClr val="FFFFFF"/>
                </a:solidFill>
                <a:latin typeface="+mj-lt"/>
                <a:ea typeface="+mj-ea"/>
                <a:cs typeface="+mj-cs"/>
              </a:rPr>
              <a:t>Certification Overview</a:t>
            </a:r>
          </a:p>
        </p:txBody>
      </p:sp>
      <p:grpSp>
        <p:nvGrpSpPr>
          <p:cNvPr id="201" name="Group 20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6"/>
            <a:ext cx="2436813" cy="6858001"/>
            <a:chOff x="1320800" y="0"/>
            <a:chExt cx="2436813" cy="6858001"/>
          </a:xfrm>
        </p:grpSpPr>
        <p:sp>
          <p:nvSpPr>
            <p:cNvPr id="20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40965" name="TextBox 2">
            <a:extLst>
              <a:ext uri="{FF2B5EF4-FFF2-40B4-BE49-F238E27FC236}">
                <a16:creationId xmlns:a16="http://schemas.microsoft.com/office/drawing/2014/main" id="{A2B93179-4E12-4367-86CA-B2F5FC03F422}"/>
              </a:ext>
            </a:extLst>
          </p:cNvPr>
          <p:cNvGraphicFramePr/>
          <p:nvPr>
            <p:extLst>
              <p:ext uri="{D42A27DB-BD31-4B8C-83A1-F6EECF244321}">
                <p14:modId xmlns:p14="http://schemas.microsoft.com/office/powerpoint/2010/main" val="2881752669"/>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5" name="Group 91">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93"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4"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5"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6"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7"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8"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3016" name="Rectangle 9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3017" name="Group 99">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101"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3018"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3"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04"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05"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6"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3010" name="TextBox 1">
            <a:extLst>
              <a:ext uri="{FF2B5EF4-FFF2-40B4-BE49-F238E27FC236}">
                <a16:creationId xmlns:a16="http://schemas.microsoft.com/office/drawing/2014/main" id="{8C16E31F-BD47-498D-93EB-0939437B1F21}"/>
              </a:ext>
            </a:extLst>
          </p:cNvPr>
          <p:cNvSpPr txBox="1">
            <a:spLocks noChangeArrowheads="1"/>
          </p:cNvSpPr>
          <p:nvPr/>
        </p:nvSpPr>
        <p:spPr bwMode="auto">
          <a:xfrm>
            <a:off x="1484318" y="1284057"/>
            <a:ext cx="2812385" cy="3723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spcAft>
                <a:spcPts val="600"/>
              </a:spcAft>
              <a:buClrTx/>
              <a:buSzTx/>
              <a:buNone/>
            </a:pPr>
            <a:r>
              <a:rPr lang="en-US" altLang="en-US" sz="3600" b="1">
                <a:ln w="3175" cmpd="sng">
                  <a:noFill/>
                </a:ln>
                <a:solidFill>
                  <a:srgbClr val="000000"/>
                </a:solidFill>
                <a:latin typeface="+mj-lt"/>
                <a:ea typeface="+mj-ea"/>
                <a:cs typeface="+mj-cs"/>
              </a:rPr>
              <a:t>Certification Process</a:t>
            </a:r>
          </a:p>
        </p:txBody>
      </p:sp>
      <p:sp useBgFill="1">
        <p:nvSpPr>
          <p:cNvPr id="108"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7" y="648937"/>
            <a:ext cx="6881863"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013" name="TextBox 2">
            <a:extLst>
              <a:ext uri="{FF2B5EF4-FFF2-40B4-BE49-F238E27FC236}">
                <a16:creationId xmlns:a16="http://schemas.microsoft.com/office/drawing/2014/main" id="{B42E3624-1A51-456C-8F20-E10E51144ADB}"/>
              </a:ext>
            </a:extLst>
          </p:cNvPr>
          <p:cNvGraphicFramePr/>
          <p:nvPr>
            <p:extLst>
              <p:ext uri="{D42A27DB-BD31-4B8C-83A1-F6EECF244321}">
                <p14:modId xmlns:p14="http://schemas.microsoft.com/office/powerpoint/2010/main" val="3189053692"/>
              </p:ext>
            </p:extLst>
          </p:nvPr>
        </p:nvGraphicFramePr>
        <p:xfrm>
          <a:off x="4941207" y="992181"/>
          <a:ext cx="6237359" cy="4566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C9F2C-65BE-49D3-B1BE-1A0400AAF882}"/>
              </a:ext>
            </a:extLst>
          </p:cNvPr>
          <p:cNvSpPr txBox="1"/>
          <p:nvPr/>
        </p:nvSpPr>
        <p:spPr>
          <a:xfrm>
            <a:off x="1981200" y="852495"/>
            <a:ext cx="7126224" cy="5632311"/>
          </a:xfrm>
          <a:prstGeom prst="rect">
            <a:avLst/>
          </a:prstGeom>
          <a:noFill/>
        </p:spPr>
        <p:txBody>
          <a:bodyPr wrap="square">
            <a:spAutoFit/>
          </a:bodyPr>
          <a:lstStyle/>
          <a:p>
            <a:pPr marL="342891" indent="-342891">
              <a:buFontTx/>
              <a:buAutoNum type="alphaUcPeriod" startAt="4"/>
              <a:defRPr/>
            </a:pPr>
            <a:r>
              <a:rPr lang="en-US" sz="2000" dirty="0"/>
              <a:t>Compare invoice to vendor documentation</a:t>
            </a:r>
          </a:p>
          <a:p>
            <a:pPr marL="342891" indent="-342891">
              <a:buFontTx/>
              <a:buAutoNum type="alphaUcPeriod" startAt="4"/>
              <a:defRPr/>
            </a:pPr>
            <a:endParaRPr lang="en-US" sz="2000" dirty="0"/>
          </a:p>
          <a:p>
            <a:pPr marL="800080" lvl="1" indent="-342891">
              <a:buFont typeface="Arial" panose="020B0604020202020204" pitchFamily="34" charset="0"/>
              <a:buChar char="•"/>
              <a:defRPr/>
            </a:pPr>
            <a:r>
              <a:rPr lang="en-US" sz="2000" dirty="0"/>
              <a:t>Provide checks and balances</a:t>
            </a:r>
          </a:p>
          <a:p>
            <a:pPr marL="800080" lvl="1" indent="-342891">
              <a:buFont typeface="Arial" panose="020B0604020202020204" pitchFamily="34" charset="0"/>
              <a:buChar char="•"/>
              <a:defRPr/>
            </a:pPr>
            <a:r>
              <a:rPr lang="en-US" sz="2000" dirty="0"/>
              <a:t>Verify that forms are complete, signatures are included, services were performed as requested</a:t>
            </a:r>
          </a:p>
          <a:p>
            <a:pPr marL="800080" lvl="1" indent="-342891">
              <a:buFont typeface="Arial" panose="020B0604020202020204" pitchFamily="34" charset="0"/>
              <a:buChar char="•"/>
              <a:defRPr/>
            </a:pPr>
            <a:r>
              <a:rPr lang="en-US" sz="2000" dirty="0"/>
              <a:t>Includes copayments received</a:t>
            </a:r>
          </a:p>
          <a:p>
            <a:pPr marL="800080" lvl="1" indent="-342891">
              <a:buFont typeface="Arial" panose="020B0604020202020204" pitchFamily="34" charset="0"/>
              <a:buChar char="•"/>
              <a:defRPr/>
            </a:pPr>
            <a:r>
              <a:rPr lang="en-US" sz="2000" dirty="0"/>
              <a:t>Administrative Fees 1501, 6041, 1201, 7021</a:t>
            </a:r>
          </a:p>
          <a:p>
            <a:pPr lvl="1">
              <a:defRPr/>
            </a:pPr>
            <a:endParaRPr lang="en-US" sz="2000" dirty="0"/>
          </a:p>
          <a:p>
            <a:pPr marL="342891" indent="-342891">
              <a:buFontTx/>
              <a:buAutoNum type="alphaUcPeriod" startAt="5"/>
              <a:defRPr/>
            </a:pPr>
            <a:r>
              <a:rPr lang="en-US" sz="2000" dirty="0"/>
              <a:t>Compare Invoice to Validation Report</a:t>
            </a:r>
          </a:p>
          <a:p>
            <a:pPr marL="342891" indent="-342891">
              <a:buFontTx/>
              <a:buAutoNum type="alphaUcPeriod" startAt="5"/>
              <a:defRPr/>
            </a:pPr>
            <a:endParaRPr lang="en-US" sz="2000" dirty="0"/>
          </a:p>
          <a:p>
            <a:pPr marL="800080" lvl="1" indent="-342891">
              <a:buFont typeface="Arial" panose="020B0604020202020204" pitchFamily="34" charset="0"/>
              <a:buChar char="•"/>
              <a:defRPr/>
            </a:pPr>
            <a:r>
              <a:rPr lang="en-US" sz="2000" dirty="0"/>
              <a:t>Enter data into Clinical Services Module for price and service comparison</a:t>
            </a:r>
          </a:p>
          <a:p>
            <a:pPr marL="800080" lvl="1" indent="-342891">
              <a:buFont typeface="Arial" panose="020B0604020202020204" pitchFamily="34" charset="0"/>
              <a:buChar char="•"/>
              <a:defRPr/>
            </a:pPr>
            <a:r>
              <a:rPr lang="en-US" sz="2000" dirty="0"/>
              <a:t>Certify the invoice for payment</a:t>
            </a:r>
          </a:p>
          <a:p>
            <a:pPr marL="800080" lvl="1" indent="-342891">
              <a:buFont typeface="Arial" panose="020B0604020202020204" pitchFamily="34" charset="0"/>
              <a:buChar char="•"/>
              <a:defRPr/>
            </a:pPr>
            <a:endParaRPr lang="en-US" sz="2000" dirty="0"/>
          </a:p>
          <a:p>
            <a:pPr marL="342891" indent="-342891">
              <a:buFontTx/>
              <a:buAutoNum type="alphaUcPeriod" startAt="6"/>
              <a:defRPr/>
            </a:pPr>
            <a:r>
              <a:rPr lang="en-US" sz="2000" dirty="0"/>
              <a:t>Chief approves the invoice with signature/payment certification</a:t>
            </a:r>
          </a:p>
          <a:p>
            <a:pPr marL="342891" indent="-342891">
              <a:buFontTx/>
              <a:buAutoNum type="alphaUcPeriod" startAt="6"/>
              <a:defRPr/>
            </a:pPr>
            <a:endParaRPr lang="en-US" sz="2000" dirty="0"/>
          </a:p>
          <a:p>
            <a:pPr marL="342891" indent="-342891">
              <a:buFontTx/>
              <a:buAutoNum type="alphaUcPeriod" startAt="6"/>
              <a:defRPr/>
            </a:pPr>
            <a:r>
              <a:rPr lang="en-US" sz="2000" dirty="0"/>
              <a:t>Treasury remits payment to vendor</a:t>
            </a:r>
          </a:p>
        </p:txBody>
      </p:sp>
      <p:sp>
        <p:nvSpPr>
          <p:cNvPr id="45059" name="TextBox 2">
            <a:extLst>
              <a:ext uri="{FF2B5EF4-FFF2-40B4-BE49-F238E27FC236}">
                <a16:creationId xmlns:a16="http://schemas.microsoft.com/office/drawing/2014/main" id="{4F8C15C1-AEF2-4D7C-A087-FD0BAB74488E}"/>
              </a:ext>
            </a:extLst>
          </p:cNvPr>
          <p:cNvSpPr txBox="1">
            <a:spLocks noChangeArrowheads="1"/>
          </p:cNvSpPr>
          <p:nvPr/>
        </p:nvSpPr>
        <p:spPr bwMode="auto">
          <a:xfrm>
            <a:off x="2240280" y="344064"/>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b="1" dirty="0">
                <a:solidFill>
                  <a:schemeClr val="tx1"/>
                </a:solidFill>
              </a:rPr>
              <a:t>Certification Process </a:t>
            </a:r>
            <a:r>
              <a:rPr lang="en-US" altLang="en-US" dirty="0">
                <a:solidFill>
                  <a:schemeClr val="tx1"/>
                </a:solidFill>
              </a:rPr>
              <a:t>(continued)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A2ABBD91-7076-4797-802C-EC1759F6A739}"/>
              </a:ext>
            </a:extLst>
          </p:cNvPr>
          <p:cNvSpPr txBox="1">
            <a:spLocks noChangeArrowheads="1"/>
          </p:cNvSpPr>
          <p:nvPr/>
        </p:nvSpPr>
        <p:spPr bwMode="auto">
          <a:xfrm>
            <a:off x="1904999" y="533407"/>
            <a:ext cx="79871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3200" b="1" dirty="0">
                <a:solidFill>
                  <a:schemeClr val="tx1"/>
                </a:solidFill>
                <a:latin typeface="Times New Roman" panose="02020603050405020304" pitchFamily="18" charset="0"/>
                <a:cs typeface="Times New Roman" panose="02020603050405020304" pitchFamily="18" charset="0"/>
              </a:rPr>
              <a:t>Section H:  Special Agreement Requirements</a:t>
            </a:r>
          </a:p>
        </p:txBody>
      </p:sp>
      <p:sp>
        <p:nvSpPr>
          <p:cNvPr id="3" name="TextBox 2">
            <a:extLst>
              <a:ext uri="{FF2B5EF4-FFF2-40B4-BE49-F238E27FC236}">
                <a16:creationId xmlns:a16="http://schemas.microsoft.com/office/drawing/2014/main" id="{15D4C220-55E2-4DC4-81B6-49DADB0BA838}"/>
              </a:ext>
            </a:extLst>
          </p:cNvPr>
          <p:cNvSpPr txBox="1"/>
          <p:nvPr/>
        </p:nvSpPr>
        <p:spPr>
          <a:xfrm>
            <a:off x="2819400" y="2514600"/>
            <a:ext cx="5257800" cy="1477328"/>
          </a:xfrm>
          <a:prstGeom prst="rect">
            <a:avLst/>
          </a:prstGeom>
          <a:noFill/>
        </p:spPr>
        <p:txBody>
          <a:bodyPr wrap="square">
            <a:spAutoFit/>
          </a:bodyPr>
          <a:lstStyle/>
          <a:p>
            <a:pPr marL="285744" indent="-285744">
              <a:buFont typeface="Wingdings" panose="05000000000000000000" pitchFamily="2" charset="2"/>
              <a:buChar char="§"/>
              <a:defRPr/>
            </a:pPr>
            <a:r>
              <a:rPr lang="en-US"/>
              <a:t>Indemnification</a:t>
            </a:r>
          </a:p>
          <a:p>
            <a:pPr>
              <a:defRPr/>
            </a:pPr>
            <a:endParaRPr lang="en-US"/>
          </a:p>
          <a:p>
            <a:pPr marL="285744" indent="-285744">
              <a:buFont typeface="Wingdings" panose="05000000000000000000" pitchFamily="2" charset="2"/>
              <a:buChar char="§"/>
              <a:defRPr/>
            </a:pPr>
            <a:r>
              <a:rPr lang="en-US"/>
              <a:t>Drug-Free Workplace</a:t>
            </a:r>
          </a:p>
          <a:p>
            <a:pPr>
              <a:defRPr/>
            </a:pPr>
            <a:endParaRPr lang="en-US"/>
          </a:p>
          <a:p>
            <a:pPr marL="285744" indent="-285744">
              <a:buFont typeface="Wingdings" panose="05000000000000000000" pitchFamily="2" charset="2"/>
              <a:buChar char="§"/>
              <a:defRPr/>
            </a:pPr>
            <a:r>
              <a:rPr lang="en-US"/>
              <a:t>Government Furnished Property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1561CC73-3CDB-40D5-8C08-69F5C6220D6A}"/>
              </a:ext>
            </a:extLst>
          </p:cNvPr>
          <p:cNvSpPr txBox="1">
            <a:spLocks noChangeArrowheads="1"/>
          </p:cNvSpPr>
          <p:nvPr/>
        </p:nvSpPr>
        <p:spPr bwMode="auto">
          <a:xfrm>
            <a:off x="1828799" y="381002"/>
            <a:ext cx="79802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Section I:  Required Clauses</a:t>
            </a:r>
          </a:p>
        </p:txBody>
      </p:sp>
      <p:sp>
        <p:nvSpPr>
          <p:cNvPr id="3" name="TextBox 2">
            <a:extLst>
              <a:ext uri="{FF2B5EF4-FFF2-40B4-BE49-F238E27FC236}">
                <a16:creationId xmlns:a16="http://schemas.microsoft.com/office/drawing/2014/main" id="{EAA01303-49DC-4170-A08C-7D1B4B1AFB31}"/>
              </a:ext>
            </a:extLst>
          </p:cNvPr>
          <p:cNvSpPr txBox="1"/>
          <p:nvPr/>
        </p:nvSpPr>
        <p:spPr>
          <a:xfrm>
            <a:off x="2133600" y="1600208"/>
            <a:ext cx="6477000" cy="2031325"/>
          </a:xfrm>
          <a:prstGeom prst="rect">
            <a:avLst/>
          </a:prstGeom>
          <a:noFill/>
        </p:spPr>
        <p:txBody>
          <a:bodyPr wrap="square">
            <a:spAutoFit/>
          </a:bodyPr>
          <a:lstStyle/>
          <a:p>
            <a:pPr marL="285744" indent="-285744">
              <a:buFont typeface="Wingdings" panose="05000000000000000000" pitchFamily="2" charset="2"/>
              <a:buChar char="Ø"/>
              <a:defRPr/>
            </a:pPr>
            <a:r>
              <a:rPr lang="en-US"/>
              <a:t>Subcontracting</a:t>
            </a:r>
          </a:p>
          <a:p>
            <a:pPr>
              <a:defRPr/>
            </a:pPr>
            <a:endParaRPr lang="en-US"/>
          </a:p>
          <a:p>
            <a:pPr marL="285744" indent="-285744">
              <a:buFont typeface="Wingdings" panose="05000000000000000000" pitchFamily="2" charset="2"/>
              <a:buChar char="Ø"/>
              <a:defRPr/>
            </a:pPr>
            <a:r>
              <a:rPr lang="en-US"/>
              <a:t>Option to Extend the Term of the Contract</a:t>
            </a:r>
          </a:p>
          <a:p>
            <a:pPr>
              <a:defRPr/>
            </a:pPr>
            <a:endParaRPr lang="en-US"/>
          </a:p>
          <a:p>
            <a:pPr marL="285744" indent="-285744">
              <a:buFont typeface="Wingdings" panose="05000000000000000000" pitchFamily="2" charset="2"/>
              <a:buChar char="Ø"/>
              <a:defRPr/>
            </a:pPr>
            <a:r>
              <a:rPr lang="en-US"/>
              <a:t>Option to Extend Services</a:t>
            </a:r>
          </a:p>
          <a:p>
            <a:pPr>
              <a:defRPr/>
            </a:pPr>
            <a:endParaRPr lang="en-US"/>
          </a:p>
          <a:p>
            <a:pPr marL="285744" indent="-285744">
              <a:buFont typeface="Wingdings" panose="05000000000000000000" pitchFamily="2" charset="2"/>
              <a:buChar char="Ø"/>
              <a:defRPr/>
            </a:pPr>
            <a:r>
              <a:rPr lang="en-US"/>
              <a:t>Clauses Incorporated by Reference</a:t>
            </a:r>
          </a:p>
        </p:txBody>
      </p:sp>
      <p:sp>
        <p:nvSpPr>
          <p:cNvPr id="49156" name="TextBox 1">
            <a:extLst>
              <a:ext uri="{FF2B5EF4-FFF2-40B4-BE49-F238E27FC236}">
                <a16:creationId xmlns:a16="http://schemas.microsoft.com/office/drawing/2014/main" id="{FC35E8B8-56E2-4C33-930F-E552AF77CF35}"/>
              </a:ext>
            </a:extLst>
          </p:cNvPr>
          <p:cNvSpPr txBox="1">
            <a:spLocks noChangeArrowheads="1"/>
          </p:cNvSpPr>
          <p:nvPr/>
        </p:nvSpPr>
        <p:spPr bwMode="auto">
          <a:xfrm>
            <a:off x="2133600" y="3829051"/>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dirty="0">
                <a:solidFill>
                  <a:schemeClr val="tx1"/>
                </a:solidFill>
                <a:hlinkClick r:id="rId3"/>
              </a:rPr>
              <a:t>http://www.uscourts.gov/procurement.aspx</a:t>
            </a:r>
            <a:endParaRPr lang="en-US" altLang="en-US" dirty="0">
              <a:solidFill>
                <a:schemeClr val="tx1"/>
              </a:solidFill>
            </a:endParaRPr>
          </a:p>
          <a:p>
            <a:pPr>
              <a:spcBef>
                <a:spcPct val="0"/>
              </a:spcBef>
              <a:buClrTx/>
              <a:buSzTx/>
              <a:buFontTx/>
              <a:buNone/>
            </a:pPr>
            <a:endParaRPr lang="en-US" altLang="en-US"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E13BC06D-A20F-4FE7-86A8-88956811F4A4}"/>
              </a:ext>
            </a:extLst>
          </p:cNvPr>
          <p:cNvSpPr txBox="1">
            <a:spLocks noChangeArrowheads="1"/>
          </p:cNvSpPr>
          <p:nvPr/>
        </p:nvSpPr>
        <p:spPr bwMode="auto">
          <a:xfrm>
            <a:off x="1143000" y="1543051"/>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4800" b="1">
                <a:solidFill>
                  <a:schemeClr val="tx1"/>
                </a:solidFill>
                <a:latin typeface="Times New Roman" panose="02020603050405020304" pitchFamily="18" charset="0"/>
              </a:rPr>
              <a:t>Section J:</a:t>
            </a:r>
          </a:p>
          <a:p>
            <a:pPr algn="ctr" eaLnBrk="1" hangingPunct="1">
              <a:spcBef>
                <a:spcPct val="50000"/>
              </a:spcBef>
              <a:buClrTx/>
              <a:buSzTx/>
              <a:buFontTx/>
              <a:buNone/>
            </a:pPr>
            <a:r>
              <a:rPr lang="en-US" altLang="en-US" sz="4800" b="1">
                <a:solidFill>
                  <a:schemeClr val="tx1"/>
                </a:solidFill>
                <a:latin typeface="Times New Roman" panose="02020603050405020304" pitchFamily="18" charset="0"/>
              </a:rPr>
              <a:t> Forms &amp; Attachments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AF9A8FE-35BC-4561-8B5C-96597E5D8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518" y="0"/>
            <a:ext cx="5299364" cy="6858000"/>
          </a:xfrm>
          <a:prstGeom prst="rect">
            <a:avLst/>
          </a:prstGeom>
        </p:spPr>
      </p:pic>
      <p:sp>
        <p:nvSpPr>
          <p:cNvPr id="8" name="TextBox 7">
            <a:extLst>
              <a:ext uri="{FF2B5EF4-FFF2-40B4-BE49-F238E27FC236}">
                <a16:creationId xmlns:a16="http://schemas.microsoft.com/office/drawing/2014/main" id="{A8097715-B506-4BE7-9142-E676EEE80403}"/>
              </a:ext>
            </a:extLst>
          </p:cNvPr>
          <p:cNvSpPr txBox="1"/>
          <p:nvPr/>
        </p:nvSpPr>
        <p:spPr>
          <a:xfrm>
            <a:off x="1828800" y="1614791"/>
            <a:ext cx="3385226" cy="1077218"/>
          </a:xfrm>
          <a:prstGeom prst="rect">
            <a:avLst/>
          </a:prstGeom>
          <a:solidFill>
            <a:schemeClr val="accent1"/>
          </a:solidFill>
        </p:spPr>
        <p:txBody>
          <a:bodyPr wrap="square" rtlCol="0">
            <a:spAutoFit/>
          </a:bodyPr>
          <a:lstStyle/>
          <a:p>
            <a:pPr algn="ctr"/>
            <a:r>
              <a:rPr lang="en-US" sz="3200" dirty="0"/>
              <a:t>Probation 45 Contract</a:t>
            </a:r>
          </a:p>
        </p:txBody>
      </p:sp>
    </p:spTree>
    <p:extLst>
      <p:ext uri="{BB962C8B-B14F-4D97-AF65-F5344CB8AC3E}">
        <p14:creationId xmlns:p14="http://schemas.microsoft.com/office/powerpoint/2010/main" val="73212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pic>
        <p:nvPicPr>
          <p:cNvPr id="3" name="Picture 2" descr="Text, table, letter&#10;&#10;Description automatically generated">
            <a:extLst>
              <a:ext uri="{FF2B5EF4-FFF2-40B4-BE49-F238E27FC236}">
                <a16:creationId xmlns:a16="http://schemas.microsoft.com/office/drawing/2014/main" id="{D0D1401A-CAD7-4498-87AB-70C02E34A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218" y="0"/>
            <a:ext cx="5299364" cy="6858000"/>
          </a:xfrm>
          <a:prstGeom prst="rect">
            <a:avLst/>
          </a:prstGeom>
        </p:spPr>
      </p:pic>
      <p:sp>
        <p:nvSpPr>
          <p:cNvPr id="4" name="TextBox 3">
            <a:extLst>
              <a:ext uri="{FF2B5EF4-FFF2-40B4-BE49-F238E27FC236}">
                <a16:creationId xmlns:a16="http://schemas.microsoft.com/office/drawing/2014/main" id="{A219762C-70DC-46F0-ACB4-A5069C0B4788}"/>
              </a:ext>
            </a:extLst>
          </p:cNvPr>
          <p:cNvSpPr txBox="1"/>
          <p:nvPr/>
        </p:nvSpPr>
        <p:spPr>
          <a:xfrm>
            <a:off x="2301240" y="1981200"/>
            <a:ext cx="2682240" cy="1569660"/>
          </a:xfrm>
          <a:prstGeom prst="rect">
            <a:avLst/>
          </a:prstGeom>
          <a:solidFill>
            <a:schemeClr val="accent1"/>
          </a:solidFill>
        </p:spPr>
        <p:txBody>
          <a:bodyPr wrap="square" rtlCol="0">
            <a:spAutoFit/>
          </a:bodyPr>
          <a:lstStyle/>
          <a:p>
            <a:pPr algn="ctr"/>
            <a:r>
              <a:rPr lang="en-US" sz="3200" dirty="0"/>
              <a:t>Mental Health Release</a:t>
            </a:r>
          </a:p>
        </p:txBody>
      </p:sp>
    </p:spTree>
    <p:extLst>
      <p:ext uri="{BB962C8B-B14F-4D97-AF65-F5344CB8AC3E}">
        <p14:creationId xmlns:p14="http://schemas.microsoft.com/office/powerpoint/2010/main" val="233481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pic>
        <p:nvPicPr>
          <p:cNvPr id="3" name="Picture 2" descr="Text, table&#10;&#10;Description automatically generated">
            <a:extLst>
              <a:ext uri="{FF2B5EF4-FFF2-40B4-BE49-F238E27FC236}">
                <a16:creationId xmlns:a16="http://schemas.microsoft.com/office/drawing/2014/main" id="{A07DBC20-B077-42F8-8FE8-821FE2960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818" y="0"/>
            <a:ext cx="5299364" cy="6858000"/>
          </a:xfrm>
          <a:prstGeom prst="rect">
            <a:avLst/>
          </a:prstGeom>
        </p:spPr>
      </p:pic>
      <p:sp>
        <p:nvSpPr>
          <p:cNvPr id="2" name="TextBox 1">
            <a:extLst>
              <a:ext uri="{FF2B5EF4-FFF2-40B4-BE49-F238E27FC236}">
                <a16:creationId xmlns:a16="http://schemas.microsoft.com/office/drawing/2014/main" id="{9955844F-DCAA-4730-B7B9-9F2F54C58F75}"/>
              </a:ext>
            </a:extLst>
          </p:cNvPr>
          <p:cNvSpPr txBox="1"/>
          <p:nvPr/>
        </p:nvSpPr>
        <p:spPr>
          <a:xfrm>
            <a:off x="2529840" y="1402080"/>
            <a:ext cx="3231343" cy="1077218"/>
          </a:xfrm>
          <a:prstGeom prst="rect">
            <a:avLst/>
          </a:prstGeom>
          <a:solidFill>
            <a:schemeClr val="accent1"/>
          </a:solidFill>
        </p:spPr>
        <p:txBody>
          <a:bodyPr wrap="square" rtlCol="0">
            <a:spAutoFit/>
          </a:bodyPr>
          <a:lstStyle/>
          <a:p>
            <a:pPr algn="ctr"/>
            <a:r>
              <a:rPr lang="en-US" sz="3200" dirty="0"/>
              <a:t>Drug and Alcohol Release</a:t>
            </a:r>
          </a:p>
        </p:txBody>
      </p:sp>
    </p:spTree>
    <p:extLst>
      <p:ext uri="{BB962C8B-B14F-4D97-AF65-F5344CB8AC3E}">
        <p14:creationId xmlns:p14="http://schemas.microsoft.com/office/powerpoint/2010/main" val="146374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7">
            <a:extLst>
              <a:ext uri="{FF2B5EF4-FFF2-40B4-BE49-F238E27FC236}">
                <a16:creationId xmlns:a16="http://schemas.microsoft.com/office/drawing/2014/main" id="{ABC820EE-F486-4E06-B6FB-89B520493A78}"/>
              </a:ext>
            </a:extLst>
          </p:cNvPr>
          <p:cNvSpPr txBox="1">
            <a:spLocks noChangeArrowheads="1"/>
          </p:cNvSpPr>
          <p:nvPr/>
        </p:nvSpPr>
        <p:spPr bwMode="auto">
          <a:xfrm>
            <a:off x="2731482" y="129747"/>
            <a:ext cx="72448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b="1" dirty="0">
                <a:solidFill>
                  <a:schemeClr val="tx1"/>
                </a:solidFill>
                <a:latin typeface="Times New Roman" panose="02020603050405020304" pitchFamily="18" charset="0"/>
              </a:rPr>
              <a:t>Required forms and attachments are referenced above in slides # 14-17.</a:t>
            </a:r>
          </a:p>
        </p:txBody>
      </p:sp>
      <p:sp>
        <p:nvSpPr>
          <p:cNvPr id="3" name="TextBox 2">
            <a:extLst>
              <a:ext uri="{FF2B5EF4-FFF2-40B4-BE49-F238E27FC236}">
                <a16:creationId xmlns:a16="http://schemas.microsoft.com/office/drawing/2014/main" id="{599A1E4E-3CC8-5A40-B9BC-B4C6BCB9F1BB}"/>
              </a:ext>
            </a:extLst>
          </p:cNvPr>
          <p:cNvSpPr txBox="1"/>
          <p:nvPr/>
        </p:nvSpPr>
        <p:spPr>
          <a:xfrm>
            <a:off x="3118339" y="2166616"/>
            <a:ext cx="6471139" cy="3693319"/>
          </a:xfrm>
          <a:prstGeom prst="rect">
            <a:avLst/>
          </a:prstGeom>
          <a:noFill/>
        </p:spPr>
        <p:txBody>
          <a:bodyPr wrap="square" rtlCol="0">
            <a:spAutoFit/>
          </a:bodyPr>
          <a:lstStyle/>
          <a:p>
            <a:r>
              <a:rPr lang="en-US" b="1" dirty="0"/>
              <a:t>Post COVID-19, additional letters will include telemedicine letters confirming services were rendered.</a:t>
            </a:r>
          </a:p>
          <a:p>
            <a:endParaRPr lang="en-US" b="1" dirty="0"/>
          </a:p>
          <a:p>
            <a:r>
              <a:rPr lang="en-US" b="1" dirty="0"/>
              <a:t>When a defendant is unable to sign the monthly sign in log, please include a letter with the dates of attendance and # of  hours. Please sign the letter and attached the letter to  the monthly sign in log and invoice.</a:t>
            </a:r>
          </a:p>
          <a:p>
            <a:endParaRPr lang="en-US" b="1" dirty="0"/>
          </a:p>
          <a:p>
            <a:r>
              <a:rPr lang="en-US" b="1" dirty="0"/>
              <a:t>Psychiatric Evaluations should be emailed to the Officer within 15 days of service. They should be typed.</a:t>
            </a:r>
          </a:p>
          <a:p>
            <a:endParaRPr lang="en-US" b="1" dirty="0"/>
          </a:p>
          <a:p>
            <a:r>
              <a:rPr lang="en-US" b="1" dirty="0"/>
              <a:t>For MAT Services, please include the typed physical lab report with the invoice as well.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71" y="-12875"/>
            <a:ext cx="2604396" cy="6890195"/>
            <a:chOff x="2199787" y="-12875"/>
            <a:chExt cx="2679011" cy="6890194"/>
          </a:xfrm>
        </p:grpSpPr>
        <p:sp useBgFill="1">
          <p:nvSpPr>
            <p:cNvPr id="19"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6"/>
            <a:ext cx="2436813" cy="6858001"/>
            <a:chOff x="1320800" y="0"/>
            <a:chExt cx="2436813" cy="6858001"/>
          </a:xfrm>
        </p:grpSpPr>
        <p:sp>
          <p:nvSpPr>
            <p:cNvPr id="23"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4"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5"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6"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7"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3" name="Picture 3" descr="Many question marks on black background">
            <a:extLst>
              <a:ext uri="{FF2B5EF4-FFF2-40B4-BE49-F238E27FC236}">
                <a16:creationId xmlns:a16="http://schemas.microsoft.com/office/drawing/2014/main" id="{64580451-7CB7-4401-846E-78B81A4211FB}"/>
              </a:ext>
            </a:extLst>
          </p:cNvPr>
          <p:cNvPicPr>
            <a:picLocks noChangeAspect="1"/>
          </p:cNvPicPr>
          <p:nvPr/>
        </p:nvPicPr>
        <p:blipFill rotWithShape="1">
          <a:blip r:embed="rId4"/>
          <a:srcRect l="64747" r="4547" b="-1"/>
          <a:stretch/>
        </p:blipFill>
        <p:spPr>
          <a:xfrm>
            <a:off x="27" y="15"/>
            <a:ext cx="3459143" cy="6857991"/>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TextBox 1">
            <a:extLst>
              <a:ext uri="{FF2B5EF4-FFF2-40B4-BE49-F238E27FC236}">
                <a16:creationId xmlns:a16="http://schemas.microsoft.com/office/drawing/2014/main" id="{40662C23-3AAB-4018-A1A6-1297D2DFFB51}"/>
              </a:ext>
            </a:extLst>
          </p:cNvPr>
          <p:cNvSpPr txBox="1"/>
          <p:nvPr/>
        </p:nvSpPr>
        <p:spPr>
          <a:xfrm>
            <a:off x="3954315" y="1422400"/>
            <a:ext cx="7548714" cy="4768538"/>
          </a:xfrm>
          <a:prstGeom prst="rect">
            <a:avLst/>
          </a:prstGeom>
        </p:spPr>
        <p:txBody>
          <a:bodyPr vert="horz" lIns="91440" tIns="45720" rIns="91440" bIns="45720" rtlCol="0" anchor="ctr">
            <a:normAutofit fontScale="25000" lnSpcReduction="20000"/>
          </a:bodyPr>
          <a:lstStyle/>
          <a:p>
            <a:pPr eaLnBrk="1" hangingPunct="1">
              <a:lnSpc>
                <a:spcPct val="90000"/>
              </a:lnSpc>
              <a:spcBef>
                <a:spcPct val="20000"/>
              </a:spcBef>
              <a:spcAft>
                <a:spcPts val="600"/>
              </a:spcAft>
              <a:buClr>
                <a:schemeClr val="accent1">
                  <a:lumMod val="75000"/>
                </a:schemeClr>
              </a:buClr>
              <a:buSzPct val="145000"/>
              <a:defRPr/>
            </a:pPr>
            <a:endParaRPr lang="en-US" sz="3000" b="1" dirty="0">
              <a:latin typeface="+mn-lt"/>
            </a:endParaRPr>
          </a:p>
          <a:p>
            <a:pPr eaLnBrk="1" hangingPunct="1">
              <a:lnSpc>
                <a:spcPct val="90000"/>
              </a:lnSpc>
              <a:spcBef>
                <a:spcPct val="20000"/>
              </a:spcBef>
              <a:spcAft>
                <a:spcPts val="600"/>
              </a:spcAft>
              <a:buClr>
                <a:schemeClr val="accent1">
                  <a:lumMod val="75000"/>
                </a:schemeClr>
              </a:buClr>
              <a:buSzPct val="145000"/>
              <a:defRPr/>
            </a:pPr>
            <a:r>
              <a:rPr lang="en-US" sz="4800" b="1" dirty="0">
                <a:latin typeface="+mn-lt"/>
              </a:rPr>
              <a:t>Housekeeping: Tara Sawicki</a:t>
            </a:r>
          </a:p>
          <a:p>
            <a:pPr eaLnBrk="1" hangingPunct="1">
              <a:lnSpc>
                <a:spcPct val="90000"/>
              </a:lnSpc>
              <a:spcBef>
                <a:spcPct val="20000"/>
              </a:spcBef>
              <a:spcAft>
                <a:spcPts val="600"/>
              </a:spcAft>
              <a:buClr>
                <a:schemeClr val="accent1">
                  <a:lumMod val="75000"/>
                </a:schemeClr>
              </a:buClr>
              <a:buSzPct val="145000"/>
              <a:defRPr/>
            </a:pPr>
            <a:endParaRPr lang="en-US" sz="4800" b="1" dirty="0">
              <a:latin typeface="+mn-lt"/>
            </a:endParaRPr>
          </a:p>
          <a:p>
            <a:pPr eaLnBrk="1" hangingPunct="1">
              <a:lnSpc>
                <a:spcPct val="90000"/>
              </a:lnSpc>
              <a:spcBef>
                <a:spcPct val="20000"/>
              </a:spcBef>
              <a:spcAft>
                <a:spcPts val="600"/>
              </a:spcAft>
              <a:buClr>
                <a:schemeClr val="accent1">
                  <a:lumMod val="75000"/>
                </a:schemeClr>
              </a:buClr>
              <a:buSzPct val="145000"/>
              <a:defRPr/>
            </a:pPr>
            <a:endParaRPr lang="en-US" sz="4800" b="1" dirty="0">
              <a:latin typeface="+mn-lt"/>
            </a:endParaRPr>
          </a:p>
          <a:p>
            <a:pPr eaLnBrk="1" hangingPunct="1">
              <a:lnSpc>
                <a:spcPct val="90000"/>
              </a:lnSpc>
              <a:spcBef>
                <a:spcPct val="20000"/>
              </a:spcBef>
              <a:spcAft>
                <a:spcPts val="600"/>
              </a:spcAft>
              <a:buClr>
                <a:schemeClr val="accent1">
                  <a:lumMod val="75000"/>
                </a:schemeClr>
              </a:buClr>
              <a:buSzPct val="145000"/>
              <a:defRPr/>
            </a:pPr>
            <a:r>
              <a:rPr lang="en-US" sz="4800" b="1" dirty="0">
                <a:latin typeface="+mn-lt"/>
              </a:rPr>
              <a:t>Panel of Specialists: Rocky Reyes, Kelly Duley-Butts (U.S. Pretrial Service Office)</a:t>
            </a:r>
          </a:p>
          <a:p>
            <a:pPr eaLnBrk="1" hangingPunct="1">
              <a:lnSpc>
                <a:spcPct val="90000"/>
              </a:lnSpc>
              <a:spcBef>
                <a:spcPct val="20000"/>
              </a:spcBef>
              <a:spcAft>
                <a:spcPts val="600"/>
              </a:spcAft>
              <a:buClr>
                <a:schemeClr val="accent1">
                  <a:lumMod val="75000"/>
                </a:schemeClr>
              </a:buClr>
              <a:buSzPct val="145000"/>
              <a:defRPr/>
            </a:pPr>
            <a:r>
              <a:rPr lang="en-US" sz="4800" b="1" dirty="0">
                <a:latin typeface="+mn-lt"/>
              </a:rPr>
              <a:t>Valerie L. Riedel, Julia Roberts, and Melanie Fields (U.S. Probation Office)</a:t>
            </a:r>
          </a:p>
          <a:p>
            <a:pPr eaLnBrk="1" hangingPunct="1">
              <a:lnSpc>
                <a:spcPct val="90000"/>
              </a:lnSpc>
              <a:spcBef>
                <a:spcPct val="20000"/>
              </a:spcBef>
              <a:spcAft>
                <a:spcPts val="600"/>
              </a:spcAft>
              <a:buClr>
                <a:schemeClr val="accent1">
                  <a:lumMod val="75000"/>
                </a:schemeClr>
              </a:buClr>
              <a:buSzPct val="145000"/>
              <a:defRPr/>
            </a:pPr>
            <a:endParaRPr lang="en-US" sz="4800" b="1" dirty="0">
              <a:latin typeface="+mn-lt"/>
            </a:endParaRPr>
          </a:p>
          <a:p>
            <a:pPr eaLnBrk="1" hangingPunct="1">
              <a:lnSpc>
                <a:spcPct val="90000"/>
              </a:lnSpc>
              <a:spcBef>
                <a:spcPct val="20000"/>
              </a:spcBef>
              <a:spcAft>
                <a:spcPts val="600"/>
              </a:spcAft>
              <a:buClr>
                <a:schemeClr val="accent1">
                  <a:lumMod val="75000"/>
                </a:schemeClr>
              </a:buClr>
              <a:buSzPct val="145000"/>
              <a:defRPr/>
            </a:pPr>
            <a:r>
              <a:rPr lang="en-US" sz="4800" b="1" dirty="0">
                <a:latin typeface="+mn-lt"/>
              </a:rPr>
              <a:t>Request for Proposal (RFP): Sections A-M: Tamika Baxley and Panelists</a:t>
            </a:r>
            <a:endParaRPr lang="en-US" sz="4800" dirty="0">
              <a:latin typeface="+mn-lt"/>
            </a:endParaRP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Sections A-B:		</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Section C- G: 		</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Sections H-J: 		</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Sections K-M:</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a:t>
            </a:r>
          </a:p>
          <a:p>
            <a:pPr eaLnBrk="1" hangingPunct="1">
              <a:lnSpc>
                <a:spcPct val="90000"/>
              </a:lnSpc>
              <a:spcBef>
                <a:spcPct val="20000"/>
              </a:spcBef>
              <a:spcAft>
                <a:spcPts val="600"/>
              </a:spcAft>
              <a:buClr>
                <a:schemeClr val="accent1">
                  <a:lumMod val="75000"/>
                </a:schemeClr>
              </a:buClr>
              <a:buSzPct val="145000"/>
              <a:defRPr/>
            </a:pPr>
            <a:r>
              <a:rPr lang="en-US" sz="4800" b="1" dirty="0">
                <a:latin typeface="+mn-lt"/>
              </a:rPr>
              <a:t>Invoices/Billing: </a:t>
            </a:r>
            <a:r>
              <a:rPr lang="en-US" sz="4800" dirty="0">
                <a:latin typeface="+mn-lt"/>
              </a:rPr>
              <a:t>How Does my Agency Get Paid:  </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Kelly Duley-Butts, Procurement Specialist &amp; Deputy Chief  U. S. Pretrial Services Officer Rocky A. Reyes; </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Melanie Fields, U.S. Probation Office</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Treatment Procedures: Tamika L. Baxley. (Pretrial Services) &amp; Melanie Fields (Probation Office)</a:t>
            </a: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What’s Next?:  		   Tamika L. Baxley and Melanie Fields</a:t>
            </a:r>
          </a:p>
          <a:p>
            <a:pPr eaLnBrk="1" hangingPunct="1">
              <a:lnSpc>
                <a:spcPct val="90000"/>
              </a:lnSpc>
              <a:spcBef>
                <a:spcPct val="20000"/>
              </a:spcBef>
              <a:spcAft>
                <a:spcPts val="600"/>
              </a:spcAft>
              <a:buClr>
                <a:schemeClr val="accent1">
                  <a:lumMod val="75000"/>
                </a:schemeClr>
              </a:buClr>
              <a:buSzPct val="145000"/>
              <a:defRPr/>
            </a:pPr>
            <a:endParaRPr lang="en-US" sz="4800" dirty="0">
              <a:latin typeface="+mn-lt"/>
            </a:endParaRPr>
          </a:p>
          <a:p>
            <a:pPr eaLnBrk="1" hangingPunct="1">
              <a:lnSpc>
                <a:spcPct val="90000"/>
              </a:lnSpc>
              <a:spcBef>
                <a:spcPct val="20000"/>
              </a:spcBef>
              <a:spcAft>
                <a:spcPts val="600"/>
              </a:spcAft>
              <a:buClr>
                <a:schemeClr val="accent1">
                  <a:lumMod val="75000"/>
                </a:schemeClr>
              </a:buClr>
              <a:buSzPct val="145000"/>
              <a:defRPr/>
            </a:pPr>
            <a:r>
              <a:rPr lang="en-US" sz="4800" dirty="0">
                <a:latin typeface="+mn-lt"/>
              </a:rPr>
              <a:t>			</a:t>
            </a:r>
          </a:p>
          <a:p>
            <a:pPr algn="ctr" eaLnBrk="1" hangingPunct="1">
              <a:lnSpc>
                <a:spcPct val="90000"/>
              </a:lnSpc>
              <a:spcBef>
                <a:spcPct val="20000"/>
              </a:spcBef>
              <a:spcAft>
                <a:spcPts val="600"/>
              </a:spcAft>
              <a:buClr>
                <a:schemeClr val="accent1">
                  <a:lumMod val="75000"/>
                </a:schemeClr>
              </a:buClr>
              <a:buSzPct val="145000"/>
              <a:defRPr/>
            </a:pPr>
            <a:r>
              <a:rPr lang="en-US" sz="4800" b="1" dirty="0">
                <a:latin typeface="+mn-lt"/>
              </a:rPr>
              <a:t>Question and Answer Session</a:t>
            </a:r>
          </a:p>
          <a:p>
            <a:pPr eaLnBrk="1" hangingPunct="1">
              <a:lnSpc>
                <a:spcPct val="90000"/>
              </a:lnSpc>
              <a:spcBef>
                <a:spcPct val="20000"/>
              </a:spcBef>
              <a:spcAft>
                <a:spcPts val="600"/>
              </a:spcAft>
              <a:buClr>
                <a:schemeClr val="accent1">
                  <a:lumMod val="75000"/>
                </a:schemeClr>
              </a:buClr>
              <a:buSzPct val="145000"/>
              <a:buFont typeface="Arial"/>
              <a:buChar char="•"/>
              <a:defRPr/>
            </a:pPr>
            <a:endParaRPr lang="en-US" sz="1400" dirty="0">
              <a:latin typeface="+mn-lt"/>
            </a:endParaRPr>
          </a:p>
          <a:p>
            <a:pPr eaLnBrk="1" hangingPunct="1">
              <a:lnSpc>
                <a:spcPct val="90000"/>
              </a:lnSpc>
              <a:spcBef>
                <a:spcPct val="20000"/>
              </a:spcBef>
              <a:spcAft>
                <a:spcPts val="600"/>
              </a:spcAft>
              <a:buClr>
                <a:schemeClr val="accent1">
                  <a:lumMod val="75000"/>
                </a:schemeClr>
              </a:buClr>
              <a:buSzPct val="145000"/>
              <a:defRPr/>
            </a:pPr>
            <a:endParaRPr lang="en-US" sz="1400" dirty="0">
              <a:latin typeface="+mn-lt"/>
            </a:endParaRPr>
          </a:p>
        </p:txBody>
      </p:sp>
      <p:sp>
        <p:nvSpPr>
          <p:cNvPr id="4" name="TextBox 3">
            <a:extLst>
              <a:ext uri="{FF2B5EF4-FFF2-40B4-BE49-F238E27FC236}">
                <a16:creationId xmlns:a16="http://schemas.microsoft.com/office/drawing/2014/main" id="{CC14A80C-D262-07DA-CB84-E6FA3F75EDFB}"/>
              </a:ext>
            </a:extLst>
          </p:cNvPr>
          <p:cNvSpPr txBox="1"/>
          <p:nvPr/>
        </p:nvSpPr>
        <p:spPr>
          <a:xfrm>
            <a:off x="3903179" y="491742"/>
            <a:ext cx="7189542" cy="646331"/>
          </a:xfrm>
          <a:prstGeom prst="rect">
            <a:avLst/>
          </a:prstGeom>
          <a:noFill/>
        </p:spPr>
        <p:txBody>
          <a:bodyPr wrap="square" rtlCol="0">
            <a:spAutoFit/>
          </a:bodyPr>
          <a:lstStyle/>
          <a:p>
            <a:r>
              <a:rPr lang="en-US" b="1" dirty="0">
                <a:latin typeface="+mn-lt"/>
              </a:rPr>
              <a:t>Welcome: </a:t>
            </a:r>
            <a:r>
              <a:rPr lang="en-US" dirty="0">
                <a:latin typeface="+mn-lt"/>
              </a:rPr>
              <a:t>Kim A. Kaleta, Chief U.S. Pretrial Services Officer</a:t>
            </a:r>
          </a:p>
          <a:p>
            <a:r>
              <a:rPr lang="en-US" dirty="0">
                <a:latin typeface="+mn-lt"/>
              </a:rPr>
              <a:t>		 Jonathan J. Henshaw, Asst. Deputy Chief U.S. Probation Officer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a:extLst>
              <a:ext uri="{FF2B5EF4-FFF2-40B4-BE49-F238E27FC236}">
                <a16:creationId xmlns:a16="http://schemas.microsoft.com/office/drawing/2014/main" id="{A95C7557-C928-4009-9A66-A72C113A6FF6}"/>
              </a:ext>
            </a:extLst>
          </p:cNvPr>
          <p:cNvSpPr txBox="1">
            <a:spLocks noChangeArrowheads="1"/>
          </p:cNvSpPr>
          <p:nvPr/>
        </p:nvSpPr>
        <p:spPr bwMode="auto">
          <a:xfrm>
            <a:off x="1274625" y="921327"/>
            <a:ext cx="382266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3200" dirty="0">
                <a:solidFill>
                  <a:schemeClr val="tx1"/>
                </a:solidFill>
                <a:latin typeface="Times New Roman" panose="02020603050405020304" pitchFamily="18" charset="0"/>
                <a:cs typeface="Times New Roman" panose="02020603050405020304" pitchFamily="18" charset="0"/>
              </a:rPr>
              <a:t>Section K – Representations, Certifications and Other Statements of Offerors or Quoters</a:t>
            </a:r>
          </a:p>
        </p:txBody>
      </p:sp>
      <p:pic>
        <p:nvPicPr>
          <p:cNvPr id="3" name="Picture 2">
            <a:extLst>
              <a:ext uri="{FF2B5EF4-FFF2-40B4-BE49-F238E27FC236}">
                <a16:creationId xmlns:a16="http://schemas.microsoft.com/office/drawing/2014/main" id="{8B3D40A8-35C6-BA4C-8D9F-CD13C267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11" y="0"/>
            <a:ext cx="5299364" cy="6858000"/>
          </a:xfrm>
          <a:prstGeom prst="rect">
            <a:avLst/>
          </a:prstGeom>
          <a:solidFill>
            <a:schemeClr val="bg1"/>
          </a:solid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61451" name="Group 72">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74"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61452" name="Rectangle 80">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3" name="Freeform: Shape 8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454" name="Group 8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6"/>
            <a:ext cx="2436813" cy="6858001"/>
            <a:chOff x="1320800" y="0"/>
            <a:chExt cx="2436813" cy="6858001"/>
          </a:xfrm>
        </p:grpSpPr>
        <p:sp>
          <p:nvSpPr>
            <p:cNvPr id="8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61443" name="Text Box 3">
            <a:extLst>
              <a:ext uri="{FF2B5EF4-FFF2-40B4-BE49-F238E27FC236}">
                <a16:creationId xmlns:a16="http://schemas.microsoft.com/office/drawing/2014/main" id="{93B06226-371E-41A5-9F93-CD4307B0A39D}"/>
              </a:ext>
            </a:extLst>
          </p:cNvPr>
          <p:cNvSpPr txBox="1">
            <a:spLocks noChangeArrowheads="1"/>
          </p:cNvSpPr>
          <p:nvPr/>
        </p:nvSpPr>
        <p:spPr bwMode="auto">
          <a:xfrm>
            <a:off x="150818" y="644521"/>
            <a:ext cx="3975692"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Char char="•"/>
            </a:pPr>
            <a:r>
              <a:rPr lang="en-US" altLang="en-US" dirty="0">
                <a:solidFill>
                  <a:schemeClr val="bg1"/>
                </a:solidFill>
                <a:latin typeface="Times New Roman" panose="02020603050405020304" pitchFamily="18" charset="0"/>
              </a:rPr>
              <a:t>  </a:t>
            </a:r>
            <a:r>
              <a:rPr lang="en-US" altLang="en-US" sz="2000" dirty="0">
                <a:solidFill>
                  <a:schemeClr val="bg1"/>
                </a:solidFill>
                <a:latin typeface="Times New Roman" panose="02020603050405020304" pitchFamily="18" charset="0"/>
              </a:rPr>
              <a:t>Section A</a:t>
            </a:r>
          </a:p>
          <a:p>
            <a:pPr eaLnBrk="1" hangingPunct="1">
              <a:spcBef>
                <a:spcPct val="50000"/>
              </a:spcBef>
              <a:buClrTx/>
              <a:buSzTx/>
              <a:buFontTx/>
              <a:buChar char="•"/>
            </a:pPr>
            <a:r>
              <a:rPr lang="en-US" altLang="en-US" sz="2000" dirty="0">
                <a:solidFill>
                  <a:schemeClr val="bg1"/>
                </a:solidFill>
                <a:latin typeface="Times New Roman" panose="02020603050405020304" pitchFamily="18" charset="0"/>
              </a:rPr>
              <a:t>  Checklist</a:t>
            </a:r>
          </a:p>
          <a:p>
            <a:pPr eaLnBrk="1" hangingPunct="1">
              <a:spcBef>
                <a:spcPct val="50000"/>
              </a:spcBef>
              <a:buClrTx/>
              <a:buSzTx/>
              <a:buFontTx/>
              <a:buChar char="•"/>
            </a:pPr>
            <a:r>
              <a:rPr lang="en-US" altLang="en-US" sz="2000" dirty="0">
                <a:solidFill>
                  <a:schemeClr val="bg1"/>
                </a:solidFill>
                <a:latin typeface="Times New Roman" panose="02020603050405020304" pitchFamily="18" charset="0"/>
              </a:rPr>
              <a:t>  References</a:t>
            </a:r>
          </a:p>
          <a:p>
            <a:pPr eaLnBrk="1" hangingPunct="1">
              <a:spcBef>
                <a:spcPct val="50000"/>
              </a:spcBef>
              <a:buClrTx/>
              <a:buSzTx/>
              <a:buFontTx/>
              <a:buChar char="•"/>
            </a:pPr>
            <a:r>
              <a:rPr lang="en-US" altLang="en-US" sz="2000" dirty="0">
                <a:solidFill>
                  <a:schemeClr val="bg1"/>
                </a:solidFill>
                <a:latin typeface="Times New Roman" panose="02020603050405020304" pitchFamily="18" charset="0"/>
              </a:rPr>
              <a:t>   Lowest Price and Technically Acceptable</a:t>
            </a:r>
          </a:p>
          <a:p>
            <a:pPr eaLnBrk="1" hangingPunct="1">
              <a:spcBef>
                <a:spcPct val="50000"/>
              </a:spcBef>
              <a:buClrTx/>
              <a:buSzTx/>
              <a:buFontTx/>
              <a:buChar char="•"/>
            </a:pPr>
            <a:r>
              <a:rPr lang="en-US" altLang="en-US" sz="2000" dirty="0">
                <a:solidFill>
                  <a:schemeClr val="bg1"/>
                </a:solidFill>
                <a:latin typeface="Times New Roman" panose="02020603050405020304" pitchFamily="18" charset="0"/>
              </a:rPr>
              <a:t>  On-Site Visit</a:t>
            </a:r>
          </a:p>
          <a:p>
            <a:pPr eaLnBrk="1" hangingPunct="1">
              <a:spcBef>
                <a:spcPct val="50000"/>
              </a:spcBef>
              <a:buClrTx/>
              <a:buSzTx/>
              <a:buFont typeface="Wingdings 3" panose="05040102010807070707" pitchFamily="18" charset="2"/>
              <a:buNone/>
            </a:pPr>
            <a:endParaRPr lang="en-US" altLang="en-US" dirty="0">
              <a:solidFill>
                <a:schemeClr val="tx1"/>
              </a:solidFill>
              <a:latin typeface="Times New Roman" panose="02020603050405020304" pitchFamily="18" charset="0"/>
            </a:endParaRPr>
          </a:p>
        </p:txBody>
      </p:sp>
      <p:graphicFrame>
        <p:nvGraphicFramePr>
          <p:cNvPr id="61455" name="Text Box 2">
            <a:extLst>
              <a:ext uri="{FF2B5EF4-FFF2-40B4-BE49-F238E27FC236}">
                <a16:creationId xmlns:a16="http://schemas.microsoft.com/office/drawing/2014/main" id="{2FDEF64C-0567-48BC-84CA-CEE82814A6E0}"/>
              </a:ext>
            </a:extLst>
          </p:cNvPr>
          <p:cNvGraphicFramePr/>
          <p:nvPr>
            <p:extLst>
              <p:ext uri="{D42A27DB-BD31-4B8C-83A1-F6EECF244321}">
                <p14:modId xmlns:p14="http://schemas.microsoft.com/office/powerpoint/2010/main" val="1702474943"/>
              </p:ext>
            </p:extLst>
          </p:nvPr>
        </p:nvGraphicFramePr>
        <p:xfrm>
          <a:off x="5010151"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4925FE01-8113-406F-BFF0-8F1F019AD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24032"/>
            <a:ext cx="8630285" cy="47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1">
            <a:extLst>
              <a:ext uri="{FF2B5EF4-FFF2-40B4-BE49-F238E27FC236}">
                <a16:creationId xmlns:a16="http://schemas.microsoft.com/office/drawing/2014/main" id="{D3C88668-73D2-42FD-A008-886026DB22CB}"/>
              </a:ext>
            </a:extLst>
          </p:cNvPr>
          <p:cNvSpPr txBox="1">
            <a:spLocks noChangeArrowheads="1"/>
          </p:cNvSpPr>
          <p:nvPr/>
        </p:nvSpPr>
        <p:spPr bwMode="auto">
          <a:xfrm>
            <a:off x="2133600" y="457205"/>
            <a:ext cx="7513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dirty="0">
                <a:solidFill>
                  <a:schemeClr val="tx1"/>
                </a:solidFill>
                <a:latin typeface="Times New Roman" panose="02020603050405020304" pitchFamily="18" charset="0"/>
                <a:cs typeface="Times New Roman" panose="02020603050405020304" pitchFamily="18" charset="0"/>
              </a:rPr>
              <a:t>Electronic Solicitation Process</a:t>
            </a:r>
          </a:p>
        </p:txBody>
      </p:sp>
      <p:sp>
        <p:nvSpPr>
          <p:cNvPr id="63492" name="TextBox 2">
            <a:extLst>
              <a:ext uri="{FF2B5EF4-FFF2-40B4-BE49-F238E27FC236}">
                <a16:creationId xmlns:a16="http://schemas.microsoft.com/office/drawing/2014/main" id="{0D845D8C-9F80-44D5-A24B-B1F243AA0D1C}"/>
              </a:ext>
            </a:extLst>
          </p:cNvPr>
          <p:cNvSpPr txBox="1">
            <a:spLocks noChangeArrowheads="1"/>
          </p:cNvSpPr>
          <p:nvPr/>
        </p:nvSpPr>
        <p:spPr bwMode="auto">
          <a:xfrm>
            <a:off x="2362200" y="1066800"/>
            <a:ext cx="647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dirty="0">
                <a:solidFill>
                  <a:schemeClr val="tx1"/>
                </a:solidFill>
              </a:rPr>
              <a:t>Via Internet and Email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id="{44E8E998-B624-482E-A344-A688A37B5609}"/>
              </a:ext>
            </a:extLst>
          </p:cNvPr>
          <p:cNvSpPr txBox="1">
            <a:spLocks noChangeArrowheads="1"/>
          </p:cNvSpPr>
          <p:nvPr/>
        </p:nvSpPr>
        <p:spPr bwMode="auto">
          <a:xfrm>
            <a:off x="2575250" y="375137"/>
            <a:ext cx="67797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dirty="0">
                <a:solidFill>
                  <a:schemeClr val="tx1"/>
                </a:solidFill>
              </a:rPr>
              <a:t>Evaluation of Proposals</a:t>
            </a:r>
          </a:p>
        </p:txBody>
      </p:sp>
      <p:sp>
        <p:nvSpPr>
          <p:cNvPr id="65539" name="TextBox 2">
            <a:extLst>
              <a:ext uri="{FF2B5EF4-FFF2-40B4-BE49-F238E27FC236}">
                <a16:creationId xmlns:a16="http://schemas.microsoft.com/office/drawing/2014/main" id="{48CAC69E-521B-4087-BD5B-A11910A7C438}"/>
              </a:ext>
            </a:extLst>
          </p:cNvPr>
          <p:cNvSpPr txBox="1">
            <a:spLocks noChangeArrowheads="1"/>
          </p:cNvSpPr>
          <p:nvPr/>
        </p:nvSpPr>
        <p:spPr bwMode="auto">
          <a:xfrm>
            <a:off x="2438400" y="1447802"/>
            <a:ext cx="6172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Arial" panose="020B0604020202020204" pitchFamily="34" charset="0"/>
              <a:buChar char="•"/>
            </a:pPr>
            <a:r>
              <a:rPr lang="en-US" altLang="en-US" dirty="0">
                <a:solidFill>
                  <a:schemeClr val="tx1"/>
                </a:solidFill>
              </a:rPr>
              <a:t>Only those proposals </a:t>
            </a:r>
            <a:r>
              <a:rPr lang="en-US" altLang="en-US" u="sng" dirty="0">
                <a:solidFill>
                  <a:schemeClr val="tx1"/>
                </a:solidFill>
              </a:rPr>
              <a:t>received by the solicitation’s specified deadline </a:t>
            </a:r>
            <a:r>
              <a:rPr lang="en-US" altLang="en-US" dirty="0">
                <a:solidFill>
                  <a:schemeClr val="tx1"/>
                </a:solidFill>
              </a:rPr>
              <a:t>are considered timely and eligible for evaluation and award.</a:t>
            </a:r>
          </a:p>
          <a:p>
            <a:pPr>
              <a:spcBef>
                <a:spcPct val="0"/>
              </a:spcBef>
              <a:buClrTx/>
              <a:buSzTx/>
              <a:buFont typeface="Arial" panose="020B0604020202020204" pitchFamily="34" charset="0"/>
              <a:buChar char="•"/>
            </a:pPr>
            <a:endParaRPr lang="en-US" altLang="en-US" dirty="0">
              <a:solidFill>
                <a:schemeClr val="tx1"/>
              </a:solidFill>
            </a:endParaRPr>
          </a:p>
          <a:p>
            <a:pPr>
              <a:spcBef>
                <a:spcPct val="0"/>
              </a:spcBef>
              <a:buClrTx/>
              <a:buSzTx/>
              <a:buFont typeface="Arial" panose="020B0604020202020204" pitchFamily="34" charset="0"/>
              <a:buChar char="•"/>
            </a:pPr>
            <a:r>
              <a:rPr lang="en-US" altLang="en-US" dirty="0">
                <a:solidFill>
                  <a:schemeClr val="tx1"/>
                </a:solidFill>
              </a:rPr>
              <a:t>Four key factors are used to award a BPA:</a:t>
            </a:r>
          </a:p>
          <a:p>
            <a:pPr>
              <a:spcBef>
                <a:spcPct val="0"/>
              </a:spcBef>
              <a:buClrTx/>
              <a:buSzTx/>
              <a:buFont typeface="Arial" panose="020B0604020202020204" pitchFamily="34" charset="0"/>
              <a:buChar char="•"/>
            </a:pPr>
            <a:endParaRPr lang="en-US" altLang="en-US" dirty="0">
              <a:solidFill>
                <a:schemeClr val="tx1"/>
              </a:solidFill>
            </a:endParaRPr>
          </a:p>
          <a:p>
            <a:pPr lvl="1">
              <a:spcBef>
                <a:spcPct val="0"/>
              </a:spcBef>
              <a:buClrTx/>
              <a:buSzTx/>
              <a:buFont typeface="Wingdings" panose="05000000000000000000" pitchFamily="2" charset="2"/>
              <a:buChar char="Ø"/>
            </a:pPr>
            <a:r>
              <a:rPr lang="en-US" altLang="en-US" sz="1800" dirty="0">
                <a:solidFill>
                  <a:schemeClr val="tx1"/>
                </a:solidFill>
              </a:rPr>
              <a:t>Technical Acceptability Evaluation</a:t>
            </a:r>
          </a:p>
          <a:p>
            <a:pPr lvl="1">
              <a:spcBef>
                <a:spcPct val="0"/>
              </a:spcBef>
              <a:buClrTx/>
              <a:buSzTx/>
              <a:buFont typeface="Wingdings" panose="05000000000000000000" pitchFamily="2" charset="2"/>
              <a:buChar char="Ø"/>
            </a:pPr>
            <a:r>
              <a:rPr lang="en-US" altLang="en-US" sz="1800" dirty="0">
                <a:solidFill>
                  <a:schemeClr val="tx1"/>
                </a:solidFill>
              </a:rPr>
              <a:t>Price Evaluation</a:t>
            </a:r>
          </a:p>
          <a:p>
            <a:pPr lvl="1">
              <a:spcBef>
                <a:spcPct val="0"/>
              </a:spcBef>
              <a:buClrTx/>
              <a:buSzTx/>
              <a:buFont typeface="Wingdings" panose="05000000000000000000" pitchFamily="2" charset="2"/>
              <a:buChar char="Ø"/>
            </a:pPr>
            <a:r>
              <a:rPr lang="en-US" altLang="en-US" sz="1800" dirty="0">
                <a:solidFill>
                  <a:schemeClr val="tx1"/>
                </a:solidFill>
              </a:rPr>
              <a:t>On-Site Evaluation</a:t>
            </a:r>
          </a:p>
          <a:p>
            <a:pPr lvl="1">
              <a:spcBef>
                <a:spcPct val="0"/>
              </a:spcBef>
              <a:buClrTx/>
              <a:buSzTx/>
              <a:buFont typeface="Wingdings" panose="05000000000000000000" pitchFamily="2" charset="2"/>
              <a:buChar char="Ø"/>
            </a:pPr>
            <a:r>
              <a:rPr lang="en-US" altLang="en-US" sz="1800" dirty="0">
                <a:solidFill>
                  <a:schemeClr val="tx1"/>
                </a:solidFill>
              </a:rPr>
              <a:t>Responsibility Determination</a:t>
            </a:r>
          </a:p>
          <a:p>
            <a:pPr>
              <a:spcBef>
                <a:spcPct val="0"/>
              </a:spcBef>
              <a:buClrTx/>
              <a:buSzTx/>
              <a:buFont typeface="Arial" panose="020B0604020202020204" pitchFamily="34" charset="0"/>
              <a:buChar char="•"/>
            </a:pPr>
            <a:endParaRPr lang="en-US" altLang="en-US" dirty="0">
              <a:solidFill>
                <a:schemeClr val="tx1"/>
              </a:solidFill>
            </a:endParaRPr>
          </a:p>
          <a:p>
            <a:pPr>
              <a:spcBef>
                <a:spcPct val="0"/>
              </a:spcBef>
              <a:buClrTx/>
              <a:buSzTx/>
              <a:buFont typeface="Arial" panose="020B0604020202020204" pitchFamily="34" charset="0"/>
              <a:buChar char="•"/>
            </a:pPr>
            <a:r>
              <a:rPr lang="en-US" altLang="en-US" dirty="0">
                <a:solidFill>
                  <a:schemeClr val="tx1"/>
                </a:solidFill>
              </a:rPr>
              <a:t>To be acceptable and eligible for evaluation, proposals shall be prepared in accordance with the instructions given in Sections B and L.</a:t>
            </a:r>
          </a:p>
          <a:p>
            <a:pPr>
              <a:spcBef>
                <a:spcPct val="0"/>
              </a:spcBef>
              <a:buClrTx/>
              <a:buSzTx/>
              <a:buFont typeface="Arial" panose="020B0604020202020204" pitchFamily="34" charset="0"/>
              <a:buChar char="•"/>
            </a:pPr>
            <a:endParaRPr lang="en-US" altLang="en-US"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a:extLst>
              <a:ext uri="{FF2B5EF4-FFF2-40B4-BE49-F238E27FC236}">
                <a16:creationId xmlns:a16="http://schemas.microsoft.com/office/drawing/2014/main" id="{933ACE1B-D1C3-413A-811C-2FF74A14D012}"/>
              </a:ext>
            </a:extLst>
          </p:cNvPr>
          <p:cNvSpPr txBox="1">
            <a:spLocks noChangeArrowheads="1"/>
          </p:cNvSpPr>
          <p:nvPr/>
        </p:nvSpPr>
        <p:spPr bwMode="auto">
          <a:xfrm>
            <a:off x="2555638" y="685802"/>
            <a:ext cx="71041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Arial" panose="020B0604020202020204" pitchFamily="34" charset="0"/>
              <a:buChar char="•"/>
            </a:pPr>
            <a:endParaRPr lang="en-US" altLang="en-US" dirty="0">
              <a:solidFill>
                <a:schemeClr val="tx1"/>
              </a:solidFill>
            </a:endParaRPr>
          </a:p>
          <a:p>
            <a:pPr>
              <a:spcBef>
                <a:spcPct val="0"/>
              </a:spcBef>
              <a:buClrTx/>
              <a:buSzTx/>
              <a:buFont typeface="Arial" panose="020B0604020202020204" pitchFamily="34" charset="0"/>
              <a:buChar char="•"/>
            </a:pPr>
            <a:r>
              <a:rPr lang="en-US" altLang="en-US" dirty="0">
                <a:solidFill>
                  <a:schemeClr val="tx1"/>
                </a:solidFill>
              </a:rPr>
              <a:t>By submission of proposal, the offeror accepts all the terms and conditions of the RFP.  Proposals that take exception to the terms and conditions will be determined technically unacceptable and the offeror will be so advised.</a:t>
            </a:r>
          </a:p>
          <a:p>
            <a:pPr>
              <a:spcBef>
                <a:spcPct val="0"/>
              </a:spcBef>
              <a:buClrTx/>
              <a:buSzTx/>
              <a:buFont typeface="Arial" panose="020B0604020202020204" pitchFamily="34" charset="0"/>
              <a:buChar char="•"/>
            </a:pPr>
            <a:endParaRPr lang="en-US" altLang="en-US" dirty="0">
              <a:solidFill>
                <a:schemeClr val="tx1"/>
              </a:solidFill>
            </a:endParaRPr>
          </a:p>
          <a:p>
            <a:pPr>
              <a:spcBef>
                <a:spcPct val="0"/>
              </a:spcBef>
              <a:buClrTx/>
              <a:buSzTx/>
              <a:buFont typeface="Arial" panose="020B0604020202020204" pitchFamily="34" charset="0"/>
              <a:buChar char="•"/>
            </a:pPr>
            <a:r>
              <a:rPr lang="en-US" altLang="en-US" dirty="0">
                <a:solidFill>
                  <a:schemeClr val="tx1"/>
                </a:solidFill>
              </a:rPr>
              <a:t>All proposals are evaluated using pass/fail criteria:</a:t>
            </a:r>
          </a:p>
          <a:p>
            <a:pPr>
              <a:spcBef>
                <a:spcPct val="0"/>
              </a:spcBef>
              <a:buClrTx/>
              <a:buSzTx/>
              <a:buFont typeface="Arial" panose="020B0604020202020204" pitchFamily="34" charset="0"/>
              <a:buChar char="•"/>
            </a:pPr>
            <a:endParaRPr lang="en-US" altLang="en-US" dirty="0">
              <a:solidFill>
                <a:schemeClr val="tx1"/>
              </a:solidFill>
            </a:endParaRPr>
          </a:p>
          <a:p>
            <a:pPr lvl="1">
              <a:spcBef>
                <a:spcPct val="0"/>
              </a:spcBef>
              <a:buClrTx/>
              <a:buSzTx/>
              <a:buFont typeface="Wingdings" panose="05000000000000000000" pitchFamily="2" charset="2"/>
              <a:buChar char="Ø"/>
            </a:pPr>
            <a:r>
              <a:rPr lang="en-US" altLang="en-US" sz="1800" dirty="0">
                <a:solidFill>
                  <a:schemeClr val="tx1"/>
                </a:solidFill>
              </a:rPr>
              <a:t>Mandatory Requirements</a:t>
            </a:r>
          </a:p>
          <a:p>
            <a:pPr lvl="1">
              <a:spcBef>
                <a:spcPct val="0"/>
              </a:spcBef>
              <a:buClrTx/>
              <a:buSzTx/>
              <a:buFont typeface="Wingdings" panose="05000000000000000000" pitchFamily="2" charset="2"/>
              <a:buChar char="Ø"/>
            </a:pPr>
            <a:r>
              <a:rPr lang="en-US" altLang="en-US" sz="1800" dirty="0">
                <a:solidFill>
                  <a:schemeClr val="tx1"/>
                </a:solidFill>
              </a:rPr>
              <a:t>Past Performance</a:t>
            </a:r>
          </a:p>
          <a:p>
            <a:pPr lvl="1">
              <a:spcBef>
                <a:spcPct val="0"/>
              </a:spcBef>
              <a:buClrTx/>
              <a:buSzTx/>
              <a:buFont typeface="Wingdings" panose="05000000000000000000" pitchFamily="2" charset="2"/>
              <a:buChar char="Ø"/>
            </a:pPr>
            <a:r>
              <a:rPr lang="en-US" altLang="en-US" sz="1800" dirty="0">
                <a:solidFill>
                  <a:schemeClr val="tx1"/>
                </a:solidFill>
              </a:rPr>
              <a:t>Site(s) at which services are provided</a:t>
            </a:r>
          </a:p>
          <a:p>
            <a:pPr lvl="1">
              <a:spcBef>
                <a:spcPct val="0"/>
              </a:spcBef>
              <a:buClrTx/>
              <a:buSzTx/>
              <a:buFont typeface="Wingdings" panose="05000000000000000000" pitchFamily="2" charset="2"/>
              <a:buChar char="Ø"/>
            </a:pPr>
            <a:r>
              <a:rPr lang="en-US" altLang="en-US" sz="1800" dirty="0">
                <a:solidFill>
                  <a:schemeClr val="tx1"/>
                </a:solidFill>
              </a:rPr>
              <a:t>Staff Qualifications</a:t>
            </a:r>
          </a:p>
          <a:p>
            <a:pPr lvl="1">
              <a:spcBef>
                <a:spcPct val="0"/>
              </a:spcBef>
              <a:buClrTx/>
              <a:buSzTx/>
              <a:buFont typeface="Wingdings" panose="05000000000000000000" pitchFamily="2" charset="2"/>
              <a:buChar char="Ø"/>
            </a:pPr>
            <a:r>
              <a:rPr lang="en-US" altLang="en-US" sz="1800" dirty="0">
                <a:solidFill>
                  <a:schemeClr val="tx1"/>
                </a:solidFill>
              </a:rPr>
              <a:t>Offeror has to register with </a:t>
            </a:r>
            <a:r>
              <a:rPr lang="en-US" altLang="en-US" sz="1800" dirty="0">
                <a:solidFill>
                  <a:schemeClr val="tx1"/>
                </a:solidFill>
                <a:hlinkClick r:id="rId3"/>
              </a:rPr>
              <a:t>www.Sam.gov</a:t>
            </a:r>
            <a:r>
              <a:rPr lang="en-US" altLang="en-US" sz="1800" dirty="0">
                <a:solidFill>
                  <a:schemeClr val="tx1"/>
                </a:solidFill>
              </a:rPr>
              <a:t> for payments</a:t>
            </a:r>
          </a:p>
          <a:p>
            <a:pPr lvl="1">
              <a:spcBef>
                <a:spcPct val="0"/>
              </a:spcBef>
              <a:buClrTx/>
              <a:buSzTx/>
              <a:buFont typeface="Wingdings" panose="05000000000000000000" pitchFamily="2" charset="2"/>
              <a:buChar char="Ø"/>
            </a:pPr>
            <a:r>
              <a:rPr lang="en-US" altLang="en-US" sz="1800" dirty="0">
                <a:solidFill>
                  <a:schemeClr val="tx1"/>
                </a:solidFill>
              </a:rPr>
              <a:t>Background Disclosure (discuss)</a:t>
            </a:r>
          </a:p>
        </p:txBody>
      </p:sp>
      <p:pic>
        <p:nvPicPr>
          <p:cNvPr id="67587" name="Picture 2">
            <a:extLst>
              <a:ext uri="{FF2B5EF4-FFF2-40B4-BE49-F238E27FC236}">
                <a16:creationId xmlns:a16="http://schemas.microsoft.com/office/drawing/2014/main" id="{E48A8185-FF40-483A-A15A-1852BFD6D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4805363"/>
            <a:ext cx="38608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4B0AD5-404C-7F41-0657-37730282BBA4}"/>
              </a:ext>
            </a:extLst>
          </p:cNvPr>
          <p:cNvSpPr txBox="1"/>
          <p:nvPr/>
        </p:nvSpPr>
        <p:spPr>
          <a:xfrm>
            <a:off x="2024744" y="532015"/>
            <a:ext cx="9715500" cy="4801314"/>
          </a:xfrm>
          <a:prstGeom prst="rect">
            <a:avLst/>
          </a:prstGeom>
          <a:noFill/>
        </p:spPr>
        <p:txBody>
          <a:bodyPr wrap="square">
            <a:spAutoFit/>
          </a:bodyPr>
          <a:lstStyle/>
          <a:p>
            <a:pPr marL="0" marR="0" algn="ctr">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b="1" dirty="0">
              <a:latin typeface="Calibri" panose="020F0502020204030204" pitchFamily="34" charset="0"/>
              <a:ea typeface="Calibri" panose="020F0502020204030204" pitchFamily="34" charset="0"/>
            </a:endParaRPr>
          </a:p>
          <a:p>
            <a:pPr marL="0" marR="0" algn="ctr">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b="1" dirty="0">
              <a:latin typeface="Calibri" panose="020F0502020204030204" pitchFamily="34" charset="0"/>
              <a:ea typeface="Calibri" panose="020F0502020204030204" pitchFamily="34"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Determining Responsibility and verifying vendor enrollment in sam.gov:</a:t>
            </a:r>
            <a:r>
              <a:rPr lang="en-US" sz="1800"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algn="ctr"/>
            <a:r>
              <a:rPr lang="en-US" sz="1800" dirty="0">
                <a:effectLst/>
                <a:latin typeface="Calibri" panose="020F0502020204030204" pitchFamily="34" charset="0"/>
                <a:ea typeface="Calibri" panose="020F0502020204030204" pitchFamily="34" charset="0"/>
              </a:rPr>
              <a:t>Part of determining responsibility prior to making an award requires checking the GSA’s Excluded Parties List System (EPLS) through System for Award Management (SAM) – sam.gov.  </a:t>
            </a:r>
          </a:p>
          <a:p>
            <a:pPr algn="ctr"/>
            <a:endParaRPr lang="en-US" dirty="0">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Section I includes the  following language re: Clause 3-300 Registration in the System for Award Management (Apr 2013): The Offeror shall register in the System for Award Management (</a:t>
            </a:r>
            <a:r>
              <a:rPr lang="en-US" sz="1800" u="sng" dirty="0">
                <a:solidFill>
                  <a:srgbClr val="0563C1"/>
                </a:solidFill>
                <a:effectLst/>
                <a:latin typeface="Calibri" panose="020F0502020204030204" pitchFamily="34" charset="0"/>
                <a:ea typeface="Calibri" panose="020F0502020204030204" pitchFamily="34" charset="0"/>
                <a:hlinkClick r:id="rId2"/>
              </a:rPr>
              <a:t>www.sam.gov</a:t>
            </a:r>
            <a:r>
              <a:rPr lang="en-US" sz="1800" dirty="0">
                <a:effectLst/>
                <a:latin typeface="Calibri" panose="020F0502020204030204" pitchFamily="34" charset="0"/>
                <a:ea typeface="Calibri" panose="020F0502020204030204" pitchFamily="34" charset="0"/>
              </a:rPr>
              <a:t>) at the time an offer is submitted.  Note:  if awarded, the Offeror shall maintain registration in </a:t>
            </a:r>
            <a:r>
              <a:rPr lang="en-US" sz="1800" u="sng" dirty="0">
                <a:solidFill>
                  <a:srgbClr val="0563C1"/>
                </a:solidFill>
                <a:effectLst/>
                <a:latin typeface="Calibri" panose="020F0502020204030204" pitchFamily="34" charset="0"/>
                <a:ea typeface="Calibri" panose="020F0502020204030204" pitchFamily="34" charset="0"/>
                <a:hlinkClick r:id="rId2"/>
              </a:rPr>
              <a:t>www.sam.gov</a:t>
            </a:r>
            <a:r>
              <a:rPr lang="en-US" sz="1800" dirty="0">
                <a:effectLst/>
                <a:latin typeface="Calibri" panose="020F0502020204030204" pitchFamily="34" charset="0"/>
                <a:ea typeface="Calibri" panose="020F0502020204030204" pitchFamily="34" charset="0"/>
              </a:rPr>
              <a:t>.  Failure to do so could result in delay in payments.</a:t>
            </a:r>
          </a:p>
          <a:p>
            <a:pPr marL="457200" marR="0" algn="ctr">
              <a:spcBef>
                <a:spcPts val="0"/>
              </a:spcBef>
              <a:spcAft>
                <a:spcPts val="0"/>
              </a:spcAft>
            </a:pPr>
            <a:r>
              <a:rPr lang="en-US" sz="1800" dirty="0">
                <a:effectLst/>
                <a:latin typeface="Calibri" panose="020F0502020204030204" pitchFamily="34" charset="0"/>
                <a:ea typeface="Calibri" panose="020F0502020204030204" pitchFamily="34" charset="0"/>
              </a:rPr>
              <a:t>A Sam.gov registration will be required to verify if vendors have an active registration. Sam.gov checks should be done prior to awarding agreements, POs, BPAs, etc.   Sam.gov registration doesn’t require any connection to JIFMS.  </a:t>
            </a:r>
          </a:p>
          <a:p>
            <a:endParaRPr lang="en-US" dirty="0"/>
          </a:p>
        </p:txBody>
      </p:sp>
    </p:spTree>
    <p:extLst>
      <p:ext uri="{BB962C8B-B14F-4D97-AF65-F5344CB8AC3E}">
        <p14:creationId xmlns:p14="http://schemas.microsoft.com/office/powerpoint/2010/main" val="3295588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extBox 1">
            <a:extLst>
              <a:ext uri="{FF2B5EF4-FFF2-40B4-BE49-F238E27FC236}">
                <a16:creationId xmlns:a16="http://schemas.microsoft.com/office/drawing/2014/main" id="{1ED9700A-4517-0948-B6B6-E10C30AB31A1}"/>
              </a:ext>
            </a:extLst>
          </p:cNvPr>
          <p:cNvSpPr txBox="1"/>
          <p:nvPr/>
        </p:nvSpPr>
        <p:spPr>
          <a:xfrm>
            <a:off x="1828664" y="303442"/>
            <a:ext cx="2316685" cy="2616199"/>
          </a:xfrm>
          <a:prstGeom prst="rect">
            <a:avLst/>
          </a:prstGeom>
        </p:spPr>
        <p:txBody>
          <a:bodyPr vert="horz" lIns="91440" tIns="45720" rIns="91440" bIns="45720" rtlCol="0" anchor="b">
            <a:normAutofit/>
          </a:bodyPr>
          <a:lstStyle/>
          <a:p>
            <a:pPr algn="r" eaLnBrk="1" hangingPunct="1">
              <a:lnSpc>
                <a:spcPct val="90000"/>
              </a:lnSpc>
              <a:spcAft>
                <a:spcPts val="600"/>
              </a:spcAft>
            </a:pPr>
            <a:r>
              <a:rPr lang="en-US" sz="3600" dirty="0">
                <a:ln w="3175" cmpd="sng">
                  <a:noFill/>
                </a:ln>
                <a:latin typeface="+mj-lt"/>
                <a:ea typeface="+mj-ea"/>
                <a:cs typeface="+mj-cs"/>
              </a:rPr>
              <a:t>How does my Agency get paid?</a:t>
            </a:r>
          </a:p>
        </p:txBody>
      </p:sp>
      <p:sp>
        <p:nvSpPr>
          <p:cNvPr id="17"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50" y="648937"/>
            <a:ext cx="398208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9F9735-E4B4-1A43-B884-C88A5454A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831" y="71445"/>
            <a:ext cx="8057567" cy="9801775"/>
          </a:xfrm>
          <a:prstGeom prst="rect">
            <a:avLst/>
          </a:prstGeom>
          <a:solidFill>
            <a:schemeClr val="bg1"/>
          </a:solidFill>
        </p:spPr>
      </p:pic>
    </p:spTree>
    <p:extLst>
      <p:ext uri="{BB962C8B-B14F-4D97-AF65-F5344CB8AC3E}">
        <p14:creationId xmlns:p14="http://schemas.microsoft.com/office/powerpoint/2010/main" val="65257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a:extLst>
              <a:ext uri="{FF2B5EF4-FFF2-40B4-BE49-F238E27FC236}">
                <a16:creationId xmlns:a16="http://schemas.microsoft.com/office/drawing/2014/main" id="{AF9AD476-4B2D-4E77-80BD-95D4E10E0988}"/>
              </a:ext>
            </a:extLst>
          </p:cNvPr>
          <p:cNvSpPr txBox="1">
            <a:spLocks noChangeArrowheads="1"/>
          </p:cNvSpPr>
          <p:nvPr/>
        </p:nvSpPr>
        <p:spPr bwMode="auto">
          <a:xfrm>
            <a:off x="2628907" y="554495"/>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dirty="0">
                <a:solidFill>
                  <a:schemeClr val="tx1"/>
                </a:solidFill>
              </a:rPr>
              <a:t>Award Procedures</a:t>
            </a:r>
          </a:p>
        </p:txBody>
      </p:sp>
      <p:sp>
        <p:nvSpPr>
          <p:cNvPr id="3" name="TextBox 2">
            <a:extLst>
              <a:ext uri="{FF2B5EF4-FFF2-40B4-BE49-F238E27FC236}">
                <a16:creationId xmlns:a16="http://schemas.microsoft.com/office/drawing/2014/main" id="{A1BF3613-3B76-4C56-AD2F-3AE68636E802}"/>
              </a:ext>
            </a:extLst>
          </p:cNvPr>
          <p:cNvSpPr txBox="1"/>
          <p:nvPr/>
        </p:nvSpPr>
        <p:spPr>
          <a:xfrm>
            <a:off x="2404533" y="1676407"/>
            <a:ext cx="7670799" cy="3447098"/>
          </a:xfrm>
          <a:prstGeom prst="rect">
            <a:avLst/>
          </a:prstGeom>
          <a:noFill/>
        </p:spPr>
        <p:txBody>
          <a:bodyPr wrap="square">
            <a:spAutoFit/>
          </a:bodyPr>
          <a:lstStyle/>
          <a:p>
            <a:pPr marL="285744" indent="-285744" algn="just">
              <a:buFont typeface="Arial" panose="020B0604020202020204" pitchFamily="34" charset="0"/>
              <a:buChar char="•"/>
              <a:defRPr/>
            </a:pPr>
            <a:r>
              <a:rPr lang="en-US" sz="2000" dirty="0"/>
              <a:t>When evaluations have been completed and the Contracting Officer (CO) has made the final selection of the vendor(s), you will receive an award letter, the signed AO Form 367 (Solicitation/Offer/Acceptance).  AO Forms 347 (Order for Supplies or Services) and 348 (Page 2) will be provided as well.</a:t>
            </a:r>
          </a:p>
          <a:p>
            <a:pPr algn="just">
              <a:defRPr/>
            </a:pPr>
            <a:endParaRPr lang="en-US" sz="2000" dirty="0"/>
          </a:p>
          <a:p>
            <a:pPr marL="285744" indent="-285744" algn="just">
              <a:buFont typeface="Arial" panose="020B0604020202020204" pitchFamily="34" charset="0"/>
              <a:buChar char="•"/>
              <a:defRPr/>
            </a:pPr>
            <a:r>
              <a:rPr lang="en-US" sz="2000" dirty="0"/>
              <a:t>Services will be procured with a Blanket Purchase Agreement (BPA) or Non-competitive Purchase Order (NCPO).  BPA is 12 months with four 1-year options.  The NCPO is 12 months or less with no option years.</a:t>
            </a:r>
          </a:p>
          <a:p>
            <a:pPr>
              <a:defRPr/>
            </a:pPr>
            <a:endParaRPr lang="en-US" dirty="0"/>
          </a:p>
        </p:txBody>
      </p:sp>
      <p:pic>
        <p:nvPicPr>
          <p:cNvPr id="69636" name="Picture 3">
            <a:extLst>
              <a:ext uri="{FF2B5EF4-FFF2-40B4-BE49-F238E27FC236}">
                <a16:creationId xmlns:a16="http://schemas.microsoft.com/office/drawing/2014/main" id="{2E28E346-0AA1-4931-9606-4FF13B32B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131" y="5123505"/>
            <a:ext cx="14557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687" name="Group 73">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75"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6"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7"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8"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9"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0"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71688" name="Group 81">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83"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4"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5"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6"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7"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8"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1682" name="Text Box 2">
            <a:extLst>
              <a:ext uri="{FF2B5EF4-FFF2-40B4-BE49-F238E27FC236}">
                <a16:creationId xmlns:a16="http://schemas.microsoft.com/office/drawing/2014/main" id="{F07E121E-224F-47C9-AFA4-09C1C90C792C}"/>
              </a:ext>
            </a:extLst>
          </p:cNvPr>
          <p:cNvSpPr txBox="1">
            <a:spLocks noChangeArrowheads="1"/>
          </p:cNvSpPr>
          <p:nvPr/>
        </p:nvSpPr>
        <p:spPr bwMode="auto">
          <a:xfrm>
            <a:off x="1484312" y="685807"/>
            <a:ext cx="4278928" cy="17525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spcAft>
                <a:spcPts val="600"/>
              </a:spcAft>
              <a:buClrTx/>
              <a:buSzTx/>
              <a:buNone/>
            </a:pPr>
            <a:r>
              <a:rPr lang="en-US" altLang="en-US" sz="4000" b="1">
                <a:ln w="3175" cmpd="sng">
                  <a:noFill/>
                </a:ln>
                <a:solidFill>
                  <a:schemeClr val="tx1"/>
                </a:solidFill>
                <a:latin typeface="+mj-lt"/>
                <a:ea typeface="+mj-ea"/>
                <a:cs typeface="+mj-cs"/>
              </a:rPr>
              <a:t>Post Award Procedures </a:t>
            </a:r>
          </a:p>
        </p:txBody>
      </p:sp>
      <p:sp>
        <p:nvSpPr>
          <p:cNvPr id="71683" name="Text Box 3">
            <a:extLst>
              <a:ext uri="{FF2B5EF4-FFF2-40B4-BE49-F238E27FC236}">
                <a16:creationId xmlns:a16="http://schemas.microsoft.com/office/drawing/2014/main" id="{8C70D785-E06C-41B7-87FD-F170496D2D44}"/>
              </a:ext>
            </a:extLst>
          </p:cNvPr>
          <p:cNvSpPr txBox="1">
            <a:spLocks noChangeArrowheads="1"/>
          </p:cNvSpPr>
          <p:nvPr/>
        </p:nvSpPr>
        <p:spPr bwMode="auto">
          <a:xfrm>
            <a:off x="1484317" y="2667006"/>
            <a:ext cx="4278929" cy="31242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spcAft>
                <a:spcPts val="600"/>
              </a:spcAft>
              <a:buClr>
                <a:schemeClr val="accent1">
                  <a:lumMod val="75000"/>
                </a:schemeClr>
              </a:buClr>
              <a:buSzPct val="145000"/>
              <a:buFont typeface="Arial"/>
              <a:buChar char="•"/>
            </a:pPr>
            <a:r>
              <a:rPr lang="en-US" altLang="en-US" sz="2800" dirty="0">
                <a:solidFill>
                  <a:schemeClr val="tx1"/>
                </a:solidFill>
                <a:latin typeface="+mn-lt"/>
              </a:rPr>
              <a:t>  More than 1 Vendor May be Selected 	– Estimated Monthly Quantities (EMQ) Divided Accordingly</a:t>
            </a:r>
          </a:p>
          <a:p>
            <a:pPr eaLnBrk="1" hangingPunct="1">
              <a:spcBef>
                <a:spcPct val="20000"/>
              </a:spcBef>
              <a:spcAft>
                <a:spcPts val="600"/>
              </a:spcAft>
              <a:buClr>
                <a:schemeClr val="accent1">
                  <a:lumMod val="75000"/>
                </a:schemeClr>
              </a:buClr>
              <a:buSzPct val="145000"/>
              <a:buFont typeface="Arial"/>
              <a:buChar char="•"/>
            </a:pPr>
            <a:r>
              <a:rPr lang="en-US" altLang="en-US" sz="2800" dirty="0">
                <a:solidFill>
                  <a:schemeClr val="tx1"/>
                </a:solidFill>
                <a:latin typeface="+mn-lt"/>
              </a:rPr>
              <a:t> Monitoring Visits </a:t>
            </a:r>
          </a:p>
        </p:txBody>
      </p:sp>
      <p:sp>
        <p:nvSpPr>
          <p:cNvPr id="71689"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7" y="648937"/>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84" name="Picture 5">
            <a:extLst>
              <a:ext uri="{FF2B5EF4-FFF2-40B4-BE49-F238E27FC236}">
                <a16:creationId xmlns:a16="http://schemas.microsoft.com/office/drawing/2014/main" id="{D6D24DB9-1A0C-45E6-8CBC-83BC0560FD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62" r="1" b="1"/>
          <a:stretch/>
        </p:blipFill>
        <p:spPr bwMode="auto">
          <a:xfrm>
            <a:off x="6434407" y="1011771"/>
            <a:ext cx="4744155" cy="4546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6">
            <a:extLst>
              <a:ext uri="{FF2B5EF4-FFF2-40B4-BE49-F238E27FC236}">
                <a16:creationId xmlns:a16="http://schemas.microsoft.com/office/drawing/2014/main" id="{71132060-7D30-4080-85D2-1E63101C7D27}"/>
              </a:ext>
            </a:extLst>
          </p:cNvPr>
          <p:cNvSpPr txBox="1">
            <a:spLocks noChangeArrowheads="1"/>
          </p:cNvSpPr>
          <p:nvPr/>
        </p:nvSpPr>
        <p:spPr bwMode="auto">
          <a:xfrm>
            <a:off x="9824043" y="6870700"/>
            <a:ext cx="2367957"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a:spcBef>
                <a:spcPct val="0"/>
              </a:spcBef>
              <a:spcAft>
                <a:spcPts val="600"/>
              </a:spcAft>
              <a:buClrTx/>
              <a:buSzTx/>
              <a:buNone/>
            </a:pPr>
            <a:r>
              <a:rPr lang="en-US" altLang="en-US" sz="700">
                <a:solidFill>
                  <a:srgbClr val="FFFFFF"/>
                </a:solidFill>
                <a:latin typeface="+mn-lt"/>
                <a:hlinkClick r:id="rId5" tooltip="https://commons.m.wikimedia.org/wiki/File:Report.png">
                  <a:extLst>
                    <a:ext uri="{A12FA001-AC4F-418D-AE19-62706E023703}">
                      <ahyp:hlinkClr xmlns:ahyp="http://schemas.microsoft.com/office/drawing/2018/hyperlinkcolor" val="tx"/>
                    </a:ext>
                  </a:extLst>
                </a:hlinkClick>
              </a:rPr>
              <a:t>This Photo</a:t>
            </a:r>
            <a:r>
              <a:rPr lang="en-US" altLang="en-US" sz="700">
                <a:solidFill>
                  <a:srgbClr val="FFFFFF"/>
                </a:solidFill>
                <a:latin typeface="+mn-lt"/>
              </a:rPr>
              <a:t> by Unknown Author is licensed under </a:t>
            </a:r>
            <a:r>
              <a:rPr lang="en-US" altLang="en-US" sz="700">
                <a:solidFill>
                  <a:srgbClr val="FFFFFF"/>
                </a:solidFill>
                <a:latin typeface="+mn-lt"/>
                <a:hlinkClick r:id="rId6" tooltip="https://creativecommons.org/licenses/by-sa/3.0/">
                  <a:extLst>
                    <a:ext uri="{A12FA001-AC4F-418D-AE19-62706E023703}">
                      <ahyp:hlinkClr xmlns:ahyp="http://schemas.microsoft.com/office/drawing/2018/hyperlinkcolor" val="tx"/>
                    </a:ext>
                  </a:extLst>
                </a:hlinkClick>
              </a:rPr>
              <a:t>CC BY-SA</a:t>
            </a:r>
            <a:endParaRPr lang="en-US" altLang="en-US" sz="700">
              <a:solidFill>
                <a:srgbClr val="FFFFFF"/>
              </a:solidFill>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1">
            <a:extLst>
              <a:ext uri="{FF2B5EF4-FFF2-40B4-BE49-F238E27FC236}">
                <a16:creationId xmlns:a16="http://schemas.microsoft.com/office/drawing/2014/main" id="{63020BEF-9063-4507-AE87-E08C3FB2753C}"/>
              </a:ext>
            </a:extLst>
          </p:cNvPr>
          <p:cNvSpPr txBox="1">
            <a:spLocks noChangeArrowheads="1"/>
          </p:cNvSpPr>
          <p:nvPr/>
        </p:nvSpPr>
        <p:spPr bwMode="auto">
          <a:xfrm>
            <a:off x="2597726" y="29159"/>
            <a:ext cx="786245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dirty="0">
                <a:solidFill>
                  <a:schemeClr val="accent1">
                    <a:lumMod val="50000"/>
                  </a:schemeClr>
                </a:solidFill>
                <a:latin typeface="Times New Roman" panose="02020603050405020304" pitchFamily="18" charset="0"/>
                <a:cs typeface="Times New Roman" panose="02020603050405020304" pitchFamily="18" charset="0"/>
              </a:rPr>
              <a:t>	 Officer’s Treatment Procedures</a:t>
            </a:r>
            <a:endParaRPr lang="en-US" altLang="en-US" b="1" dirty="0">
              <a:solidFill>
                <a:schemeClr val="accent1">
                  <a:lumMod val="50000"/>
                </a:schemeClr>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dirty="0">
                <a:solidFill>
                  <a:schemeClr val="tx1"/>
                </a:solidFill>
                <a:latin typeface="Times New Roman" panose="02020603050405020304" pitchFamily="18" charset="0"/>
                <a:cs typeface="Times New Roman" panose="02020603050405020304" pitchFamily="18" charset="0"/>
              </a:rPr>
              <a:t>		</a:t>
            </a:r>
            <a:endParaRPr lang="en-US" altLang="en-US" i="1" dirty="0">
              <a:solidFill>
                <a:schemeClr val="tx1"/>
              </a:solidFill>
              <a:latin typeface="Times New Roman" panose="02020603050405020304" pitchFamily="18" charset="0"/>
              <a:cs typeface="Times New Roman" panose="02020603050405020304" pitchFamily="18" charset="0"/>
            </a:endParaRPr>
          </a:p>
        </p:txBody>
      </p:sp>
      <p:sp>
        <p:nvSpPr>
          <p:cNvPr id="37891" name="TextBox 2">
            <a:extLst>
              <a:ext uri="{FF2B5EF4-FFF2-40B4-BE49-F238E27FC236}">
                <a16:creationId xmlns:a16="http://schemas.microsoft.com/office/drawing/2014/main" id="{D961D3A0-03D8-49D9-AEB4-B9E9D5B67424}"/>
              </a:ext>
            </a:extLst>
          </p:cNvPr>
          <p:cNvSpPr txBox="1">
            <a:spLocks noChangeArrowheads="1"/>
          </p:cNvSpPr>
          <p:nvPr/>
        </p:nvSpPr>
        <p:spPr bwMode="auto">
          <a:xfrm>
            <a:off x="1752599" y="914401"/>
            <a:ext cx="9552710" cy="53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buNone/>
              <a:defRPr/>
            </a:pPr>
            <a:r>
              <a:rPr lang="en-US" sz="2400" b="1" dirty="0">
                <a:solidFill>
                  <a:schemeClr val="accent2">
                    <a:lumMod val="75000"/>
                  </a:schemeClr>
                </a:solidFill>
                <a:latin typeface="Times New Roman" panose="02020603050405020304" pitchFamily="18" charset="0"/>
                <a:cs typeface="Times New Roman" panose="02020603050405020304" pitchFamily="18" charset="0"/>
              </a:rPr>
              <a:t>Initial Assessment</a:t>
            </a:r>
          </a:p>
          <a:p>
            <a:pPr algn="just">
              <a:defRPr/>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Pretrial Services Treatment Procedures: Case staffing shall occur: (1) A minimum of every </a:t>
            </a:r>
            <a:r>
              <a:rPr lang="en-US" sz="2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30 days for high and moderate risk referrals;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 minimum of every </a:t>
            </a:r>
            <a:r>
              <a:rPr lang="en-US" sz="2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30 days, regardless of risk level, for residential treatment placements;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 minimum of every </a:t>
            </a:r>
            <a:r>
              <a:rPr lang="en-US" sz="2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90 days for all other clinical services referrals;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and (4) as </a:t>
            </a:r>
            <a:r>
              <a:rPr lang="en-US" sz="2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requested</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by the USPO/USPSO.  </a:t>
            </a:r>
          </a:p>
          <a:p>
            <a:pPr algn="just">
              <a:defRPr/>
            </a:pP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U.S. Probation Offices Treatment Procedures.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defRPr/>
            </a:pPr>
            <a:r>
              <a:rPr lang="en-US" sz="2000" b="1" u="sng" dirty="0">
                <a:latin typeface="Times New Roman" panose="02020603050405020304" pitchFamily="18" charset="0"/>
                <a:cs typeface="Times New Roman" panose="02020603050405020304" pitchFamily="18" charset="0"/>
              </a:rPr>
              <a:t>Amended Prob45</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Treatment services can begin only after an amended Prob45 Contract is provided to the treatment provider by the officer authorizing specific treatment services.</a:t>
            </a:r>
          </a:p>
          <a:p>
            <a:pPr algn="just">
              <a:defRPr/>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For Pretrial referrals, defendants classified as </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Pretrial Risk Assessment Tool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PTRA) categories 3, 4, and 5 should be staffed a minimum of every 30 days; whereas defendants classified as PTRA 1 and 2 categories will require staffing a minimum of every 90 days. </a:t>
            </a:r>
            <a:endParaRPr lang="en-US" sz="2000" dirty="0">
              <a:latin typeface="Times New Roman" panose="02020603050405020304" pitchFamily="18" charset="0"/>
              <a:cs typeface="Times New Roman" panose="02020603050405020304" pitchFamily="18" charset="0"/>
            </a:endParaRPr>
          </a:p>
          <a:p>
            <a:pPr marL="0" indent="0">
              <a:buNone/>
              <a:defRPr/>
            </a:pPr>
            <a:endParaRPr lang="en-US" sz="2000" dirty="0">
              <a:latin typeface="Times New Roman" panose="02020603050405020304" pitchFamily="18" charset="0"/>
              <a:cs typeface="Times New Roman" panose="02020603050405020304" pitchFamily="18" charset="0"/>
            </a:endParaRPr>
          </a:p>
          <a:p>
            <a:pPr>
              <a:spcBef>
                <a:spcPct val="0"/>
              </a:spcBef>
              <a:buClrTx/>
              <a:buSzTx/>
              <a:buFont typeface="Arial" panose="020B0604020202020204" pitchFamily="34" charset="0"/>
              <a:buChar char="•"/>
              <a:defRPr/>
            </a:pPr>
            <a:endParaRPr lang="en-US" alt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D3E4BBFE-EF6F-4195-A43E-57C891ED0826}"/>
              </a:ext>
            </a:extLst>
          </p:cNvPr>
          <p:cNvSpPr txBox="1">
            <a:spLocks noChangeArrowheads="1"/>
          </p:cNvSpPr>
          <p:nvPr/>
        </p:nvSpPr>
        <p:spPr bwMode="auto">
          <a:xfrm>
            <a:off x="2133600" y="762000"/>
            <a:ext cx="6705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Char char="•"/>
            </a:pPr>
            <a:r>
              <a:rPr lang="en-US" altLang="en-US" dirty="0">
                <a:solidFill>
                  <a:schemeClr val="tx1"/>
                </a:solidFill>
              </a:rPr>
              <a:t>Section A - Solicitation Offer/Acceptance</a:t>
            </a:r>
          </a:p>
          <a:p>
            <a:pPr eaLnBrk="1" hangingPunct="1">
              <a:spcBef>
                <a:spcPct val="50000"/>
              </a:spcBef>
              <a:buClrTx/>
              <a:buSzTx/>
              <a:buFontTx/>
              <a:buChar char="•"/>
            </a:pPr>
            <a:r>
              <a:rPr lang="en-US" altLang="en-US" dirty="0">
                <a:solidFill>
                  <a:schemeClr val="tx1"/>
                </a:solidFill>
              </a:rPr>
              <a:t>Section B – Supplies or Services and Offeror’s Prices</a:t>
            </a:r>
          </a:p>
          <a:p>
            <a:pPr eaLnBrk="1" hangingPunct="1">
              <a:spcBef>
                <a:spcPct val="50000"/>
              </a:spcBef>
              <a:buClrTx/>
              <a:buSzTx/>
              <a:buFontTx/>
              <a:buChar char="•"/>
            </a:pPr>
            <a:r>
              <a:rPr lang="en-US" altLang="en-US" dirty="0">
                <a:solidFill>
                  <a:schemeClr val="tx1"/>
                </a:solidFill>
              </a:rPr>
              <a:t>Section C – Description/Statement of Work</a:t>
            </a:r>
          </a:p>
          <a:p>
            <a:pPr eaLnBrk="1" hangingPunct="1">
              <a:spcBef>
                <a:spcPct val="50000"/>
              </a:spcBef>
              <a:buClrTx/>
              <a:buSzTx/>
              <a:buFontTx/>
              <a:buChar char="•"/>
            </a:pPr>
            <a:r>
              <a:rPr lang="en-US" altLang="en-US" dirty="0">
                <a:solidFill>
                  <a:schemeClr val="tx1"/>
                </a:solidFill>
              </a:rPr>
              <a:t>Section D – Packaging and Marking  </a:t>
            </a:r>
          </a:p>
          <a:p>
            <a:pPr eaLnBrk="1" hangingPunct="1">
              <a:spcBef>
                <a:spcPct val="50000"/>
              </a:spcBef>
              <a:buClrTx/>
              <a:buSzTx/>
              <a:buFontTx/>
              <a:buChar char="•"/>
            </a:pPr>
            <a:r>
              <a:rPr lang="en-US" altLang="en-US" dirty="0">
                <a:solidFill>
                  <a:schemeClr val="tx1"/>
                </a:solidFill>
              </a:rPr>
              <a:t>Section E – Inspection and Acceptance</a:t>
            </a:r>
          </a:p>
          <a:p>
            <a:pPr eaLnBrk="1" hangingPunct="1">
              <a:spcBef>
                <a:spcPct val="50000"/>
              </a:spcBef>
              <a:buClrTx/>
              <a:buSzTx/>
              <a:buFontTx/>
              <a:buChar char="•"/>
            </a:pPr>
            <a:r>
              <a:rPr lang="en-US" altLang="en-US" dirty="0">
                <a:solidFill>
                  <a:schemeClr val="tx1"/>
                </a:solidFill>
              </a:rPr>
              <a:t>Section F – Deliveries or Performance</a:t>
            </a:r>
          </a:p>
          <a:p>
            <a:pPr eaLnBrk="1" hangingPunct="1">
              <a:spcBef>
                <a:spcPct val="50000"/>
              </a:spcBef>
              <a:buClrTx/>
              <a:buSzTx/>
              <a:buFontTx/>
              <a:buChar char="•"/>
            </a:pPr>
            <a:r>
              <a:rPr lang="en-US" altLang="en-US" dirty="0">
                <a:solidFill>
                  <a:schemeClr val="tx1"/>
                </a:solidFill>
              </a:rPr>
              <a:t>Section G – Agreement Administration Data</a:t>
            </a:r>
          </a:p>
          <a:p>
            <a:pPr eaLnBrk="1" hangingPunct="1">
              <a:spcBef>
                <a:spcPct val="50000"/>
              </a:spcBef>
              <a:buClrTx/>
              <a:buSzTx/>
              <a:buFontTx/>
              <a:buChar char="•"/>
            </a:pPr>
            <a:r>
              <a:rPr lang="en-US" altLang="en-US" dirty="0">
                <a:solidFill>
                  <a:schemeClr val="tx1"/>
                </a:solidFill>
              </a:rPr>
              <a:t>Section H – Special Agreement Requirements</a:t>
            </a:r>
          </a:p>
          <a:p>
            <a:pPr eaLnBrk="1" hangingPunct="1">
              <a:spcBef>
                <a:spcPct val="50000"/>
              </a:spcBef>
              <a:buClrTx/>
              <a:buSzTx/>
              <a:buFontTx/>
              <a:buChar char="•"/>
            </a:pPr>
            <a:r>
              <a:rPr lang="en-US" altLang="en-US" dirty="0">
                <a:solidFill>
                  <a:schemeClr val="tx1"/>
                </a:solidFill>
              </a:rPr>
              <a:t>Section I – Required Clauses</a:t>
            </a:r>
          </a:p>
          <a:p>
            <a:pPr eaLnBrk="1" hangingPunct="1">
              <a:spcBef>
                <a:spcPct val="50000"/>
              </a:spcBef>
              <a:buClrTx/>
              <a:buSzTx/>
              <a:buFontTx/>
              <a:buChar char="•"/>
            </a:pPr>
            <a:r>
              <a:rPr lang="en-US" altLang="en-US" dirty="0">
                <a:solidFill>
                  <a:schemeClr val="tx1"/>
                </a:solidFill>
              </a:rPr>
              <a:t>Section J – List of Attachments</a:t>
            </a:r>
          </a:p>
          <a:p>
            <a:pPr eaLnBrk="1" hangingPunct="1">
              <a:spcBef>
                <a:spcPct val="50000"/>
              </a:spcBef>
              <a:buClrTx/>
              <a:buSzTx/>
              <a:buFontTx/>
              <a:buChar char="•"/>
            </a:pPr>
            <a:r>
              <a:rPr lang="en-US" altLang="en-US" dirty="0">
                <a:solidFill>
                  <a:schemeClr val="tx1"/>
                </a:solidFill>
              </a:rPr>
              <a:t>Section K – Representations, Certifications and Other     Statements of Offerors or Quoters</a:t>
            </a:r>
          </a:p>
          <a:p>
            <a:pPr eaLnBrk="1" hangingPunct="1">
              <a:spcBef>
                <a:spcPct val="50000"/>
              </a:spcBef>
              <a:buClrTx/>
              <a:buSzTx/>
              <a:buFontTx/>
              <a:buChar char="•"/>
            </a:pPr>
            <a:r>
              <a:rPr lang="en-US" altLang="en-US" dirty="0">
                <a:solidFill>
                  <a:schemeClr val="tx1"/>
                </a:solidFill>
              </a:rPr>
              <a:t>Section L – Instructions, Conditions and Notice to Offerors</a:t>
            </a:r>
          </a:p>
          <a:p>
            <a:pPr eaLnBrk="1" hangingPunct="1">
              <a:spcBef>
                <a:spcPct val="50000"/>
              </a:spcBef>
              <a:buClrTx/>
              <a:buSzTx/>
              <a:buFontTx/>
              <a:buChar char="•"/>
            </a:pPr>
            <a:r>
              <a:rPr lang="en-US" altLang="en-US" dirty="0">
                <a:solidFill>
                  <a:schemeClr val="tx1"/>
                </a:solidFill>
              </a:rPr>
              <a:t>Section M – Evaluation Factors for Award</a:t>
            </a:r>
          </a:p>
        </p:txBody>
      </p:sp>
      <p:sp>
        <p:nvSpPr>
          <p:cNvPr id="12291" name="TextBox 2">
            <a:extLst>
              <a:ext uri="{FF2B5EF4-FFF2-40B4-BE49-F238E27FC236}">
                <a16:creationId xmlns:a16="http://schemas.microsoft.com/office/drawing/2014/main" id="{CB08484B-C9C4-4450-858A-CC20333E214D}"/>
              </a:ext>
            </a:extLst>
          </p:cNvPr>
          <p:cNvSpPr txBox="1">
            <a:spLocks noChangeArrowheads="1"/>
          </p:cNvSpPr>
          <p:nvPr/>
        </p:nvSpPr>
        <p:spPr bwMode="auto">
          <a:xfrm>
            <a:off x="1981200" y="192089"/>
            <a:ext cx="563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b="1" dirty="0">
                <a:solidFill>
                  <a:schemeClr val="tx1"/>
                </a:solidFill>
              </a:rPr>
              <a:t>Request For Proposal (RFP) Sections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8345A-64B7-4EC5-874B-9C1CD2F6D63F}"/>
              </a:ext>
            </a:extLst>
          </p:cNvPr>
          <p:cNvSpPr/>
          <p:nvPr/>
        </p:nvSpPr>
        <p:spPr>
          <a:xfrm>
            <a:off x="1676399" y="290945"/>
            <a:ext cx="10273145" cy="5018938"/>
          </a:xfrm>
          <a:prstGeom prst="rect">
            <a:avLst/>
          </a:prstGeom>
        </p:spPr>
        <p:txBody>
          <a:bodyPr wrap="square">
            <a:spAutoFit/>
          </a:bodyPr>
          <a:lstStyle/>
          <a:p>
            <a:pPr algn="just">
              <a:lnSpc>
                <a:spcPct val="107000"/>
              </a:lnSpc>
              <a:spcBef>
                <a:spcPts val="0"/>
              </a:spcBef>
              <a:spcAft>
                <a:spcPts val="0"/>
              </a:spcAft>
              <a:defRPr/>
            </a:pPr>
            <a:r>
              <a:rPr lang="en-US" sz="2400" b="1" dirty="0">
                <a:solidFill>
                  <a:srgbClr val="2F5496"/>
                </a:solidFill>
                <a:latin typeface="Times New Roman" panose="02020603050405020304" pitchFamily="18" charset="0"/>
                <a:ea typeface="Calibri" panose="020F0502020204030204" pitchFamily="34" charset="0"/>
                <a:cs typeface="Times New Roman" panose="02020603050405020304" pitchFamily="18" charset="0"/>
              </a:rPr>
              <a:t>Factors to Consider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defRPr/>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342891" indent="-342891" algn="just">
              <a:lnSpc>
                <a:spcPct val="107000"/>
              </a:lnSpc>
              <a:spcBef>
                <a:spcPts val="0"/>
              </a:spcBef>
              <a:spcAft>
                <a:spcPts val="0"/>
              </a:spcAft>
              <a:buFont typeface="Courier New" panose="02070309020205020404" pitchFamily="49" charset="0"/>
              <a:buChar char="o"/>
              <a:defRPr/>
            </a:pPr>
            <a:r>
              <a:rPr lang="en-US" sz="2000" b="1" dirty="0">
                <a:latin typeface="Times New Roman" panose="02020603050405020304" pitchFamily="18" charset="0"/>
                <a:ea typeface="Calibri" panose="020F0502020204030204" pitchFamily="34" charset="0"/>
                <a:cs typeface="Times New Roman" panose="02020603050405020304" pitchFamily="18" charset="0"/>
              </a:rPr>
              <a:t>The total amount of treatment for any individual must last at least 90 days.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594" algn="just">
              <a:lnSpc>
                <a:spcPct val="107000"/>
              </a:lnSpc>
              <a:spcBef>
                <a:spcPts val="0"/>
              </a:spcBef>
              <a:spcAft>
                <a:spcPts val="0"/>
              </a:spcAf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891" indent="-342891" algn="just">
              <a:lnSpc>
                <a:spcPct val="107000"/>
              </a:lnSpc>
              <a:spcBef>
                <a:spcPts val="0"/>
              </a:spcBef>
              <a:spcAft>
                <a:spcPts val="0"/>
              </a:spcAft>
              <a:buFont typeface="Courier New" panose="02070309020205020404" pitchFamily="49" charset="0"/>
              <a:buChar char="o"/>
              <a:defRPr/>
            </a:pPr>
            <a:r>
              <a:rPr lang="en-US" sz="2000" b="1" dirty="0">
                <a:latin typeface="Times New Roman" panose="02020603050405020304" pitchFamily="18" charset="0"/>
                <a:ea typeface="Calibri" panose="020F0502020204030204" pitchFamily="34" charset="0"/>
                <a:cs typeface="Times New Roman" panose="02020603050405020304" pitchFamily="18" charset="0"/>
              </a:rPr>
              <a:t>Co-occurring Disorders should be treated in an integrated way.  If there are multiple providers treating an individual, release of information forms should be signed for communication among providers.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891" indent="-342891" algn="just">
              <a:lnSpc>
                <a:spcPct val="107000"/>
              </a:lnSpc>
              <a:spcBef>
                <a:spcPts val="0"/>
              </a:spcBef>
              <a:spcAft>
                <a:spcPts val="0"/>
              </a:spcAft>
              <a:buFont typeface="Courier New" panose="02070309020205020404" pitchFamily="49" charset="0"/>
              <a:buChar char="o"/>
              <a:defRPr/>
            </a:pPr>
            <a:r>
              <a:rPr lang="en-US" sz="2000" b="1" dirty="0">
                <a:latin typeface="Times New Roman" panose="02020603050405020304" pitchFamily="18" charset="0"/>
                <a:ea typeface="Calibri" panose="020F0502020204030204" pitchFamily="34" charset="0"/>
                <a:cs typeface="Times New Roman" panose="02020603050405020304" pitchFamily="18" charset="0"/>
              </a:rPr>
              <a:t>As treatment needs change, the Probation 45 contract must be amended to reflect the true current needs.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189" algn="just">
              <a:lnSpc>
                <a:spcPct val="107000"/>
              </a:lnSpc>
              <a:spcBef>
                <a:spcPts val="0"/>
              </a:spcBef>
              <a:spcAft>
                <a:spcPts val="0"/>
              </a:spcAf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42891" indent="-342891" algn="just">
              <a:lnSpc>
                <a:spcPct val="107000"/>
              </a:lnSpc>
              <a:spcBef>
                <a:spcPts val="0"/>
              </a:spcBef>
              <a:spcAft>
                <a:spcPts val="0"/>
              </a:spcAft>
              <a:buFont typeface="Courier New" panose="02070309020205020404" pitchFamily="49" charset="0"/>
              <a:buChar char="o"/>
              <a:defRPr/>
            </a:pPr>
            <a:r>
              <a:rPr lang="en-US" sz="2000" b="1" dirty="0">
                <a:latin typeface="Times New Roman" panose="02020603050405020304" pitchFamily="18" charset="0"/>
                <a:ea typeface="Calibri" panose="020F0502020204030204" pitchFamily="34" charset="0"/>
                <a:cs typeface="Times New Roman" panose="02020603050405020304" pitchFamily="18" charset="0"/>
              </a:rPr>
              <a:t>Communication is key.  The officer and treatment provider should be communicating on a regular basis about changes in an individual’s life that could affect treatment (e.g., changes in employment, changes in relationships, etc.).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189" algn="just">
              <a:lnSpc>
                <a:spcPct val="107000"/>
              </a:lnSpc>
              <a:spcBef>
                <a:spcPts val="0"/>
              </a:spcBef>
              <a:spcAft>
                <a:spcPts val="0"/>
              </a:spcAft>
              <a:defRPr/>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0AA3A751-0E4F-4D7D-87DA-2CECF2D96B7F}"/>
              </a:ext>
            </a:extLst>
          </p:cNvPr>
          <p:cNvSpPr>
            <a:spLocks noChangeArrowheads="1"/>
          </p:cNvSpPr>
          <p:nvPr/>
        </p:nvSpPr>
        <p:spPr bwMode="auto">
          <a:xfrm>
            <a:off x="1528765" y="1219206"/>
            <a:ext cx="9655051" cy="27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07000"/>
              </a:lnSpc>
              <a:spcBef>
                <a:spcPct val="0"/>
              </a:spcBef>
              <a:buClrTx/>
              <a:buSzTx/>
              <a:buFont typeface="Courier New" panose="02070309020205020404" pitchFamily="49" charset="0"/>
              <a:buChar char="o"/>
            </a:pPr>
            <a:r>
              <a:rPr lang="en-US" alt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only services that can be provided by the treatment provider are the services authorized on the Probation 45 contract.  As most pretrial services officers are NOT licensed counselors, officers correctly rely heavily on the recommendations from the treatment professional; however, the final decision for approved services is made by the pretrial services officers, supervisors, and Chief U.S. Pretrial Services Officer.  (Pretrial Services Officers often must consider court-mandated treatment conditions, availability of funds, etc., which might not always align directly with a treatment provider’s recommendation.)</a:t>
            </a:r>
            <a:endParaRPr lang="en-US" alt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9876" name="TextBox 8">
            <a:extLst>
              <a:ext uri="{FF2B5EF4-FFF2-40B4-BE49-F238E27FC236}">
                <a16:creationId xmlns:a16="http://schemas.microsoft.com/office/drawing/2014/main" id="{14079901-A16F-4434-B570-364230A46AC7}"/>
              </a:ext>
            </a:extLst>
          </p:cNvPr>
          <p:cNvSpPr txBox="1">
            <a:spLocks noChangeArrowheads="1"/>
          </p:cNvSpPr>
          <p:nvPr/>
        </p:nvSpPr>
        <p:spPr bwMode="auto">
          <a:xfrm>
            <a:off x="3962400" y="460390"/>
            <a:ext cx="4267200"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07000"/>
              </a:lnSpc>
              <a:spcBef>
                <a:spcPct val="0"/>
              </a:spcBef>
              <a:buClrTx/>
              <a:buSzTx/>
              <a:buFontTx/>
              <a:buNone/>
            </a:pPr>
            <a:r>
              <a:rPr lang="en-US" altLang="en-US" sz="2400" b="1" dirty="0">
                <a:solidFill>
                  <a:srgbClr val="2F5496"/>
                </a:solidFill>
                <a:latin typeface="Times New Roman" panose="02020603050405020304" pitchFamily="18" charset="0"/>
                <a:ea typeface="Calibri" panose="020F0502020204030204" pitchFamily="34" charset="0"/>
                <a:cs typeface="Times New Roman" panose="02020603050405020304" pitchFamily="18" charset="0"/>
              </a:rPr>
              <a:t>Other Factors (Continued)</a:t>
            </a:r>
            <a:endPar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A picture containing vector graphics&#10;&#10;Description automatically generated">
            <a:extLst>
              <a:ext uri="{FF2B5EF4-FFF2-40B4-BE49-F238E27FC236}">
                <a16:creationId xmlns:a16="http://schemas.microsoft.com/office/drawing/2014/main" id="{4ABBB5F9-0E7E-A046-BC5D-B6DA0C463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6" y="4548555"/>
            <a:ext cx="2700215" cy="166467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E40C-1F78-82A0-A8FF-78FBB98A3271}"/>
              </a:ext>
            </a:extLst>
          </p:cNvPr>
          <p:cNvSpPr txBox="1"/>
          <p:nvPr/>
        </p:nvSpPr>
        <p:spPr>
          <a:xfrm>
            <a:off x="2645229" y="440871"/>
            <a:ext cx="8372837" cy="1231106"/>
          </a:xfrm>
          <a:prstGeom prst="rect">
            <a:avLst/>
          </a:prstGeom>
          <a:noFill/>
        </p:spPr>
        <p:txBody>
          <a:bodyPr wrap="square" rtlCol="0">
            <a:spAutoFit/>
          </a:bodyPr>
          <a:lstStyle/>
          <a:p>
            <a:pPr algn="ctr"/>
            <a:r>
              <a:rPr lang="en-US" b="1" dirty="0"/>
              <a:t>       </a:t>
            </a:r>
            <a:r>
              <a:rPr lang="en-US" sz="2800" b="1" dirty="0"/>
              <a:t>Information Specific to U.S. Probation 		Treatment Services: </a:t>
            </a:r>
          </a:p>
          <a:p>
            <a:endParaRPr lang="en-US" dirty="0"/>
          </a:p>
        </p:txBody>
      </p:sp>
      <p:sp>
        <p:nvSpPr>
          <p:cNvPr id="7" name="TextBox 6">
            <a:extLst>
              <a:ext uri="{FF2B5EF4-FFF2-40B4-BE49-F238E27FC236}">
                <a16:creationId xmlns:a16="http://schemas.microsoft.com/office/drawing/2014/main" id="{1C51EB46-9726-20D1-78B0-0FFAAF79B77C}"/>
              </a:ext>
            </a:extLst>
          </p:cNvPr>
          <p:cNvSpPr txBox="1"/>
          <p:nvPr/>
        </p:nvSpPr>
        <p:spPr>
          <a:xfrm>
            <a:off x="1894114" y="1446027"/>
            <a:ext cx="9633857" cy="4591216"/>
          </a:xfrm>
          <a:prstGeom prst="rect">
            <a:avLst/>
          </a:prstGeom>
          <a:noFill/>
          <a:ln w="57150">
            <a:solidFill>
              <a:schemeClr val="accent1"/>
            </a:solidFill>
          </a:ln>
        </p:spPr>
        <p:txBody>
          <a:bodyPr wrap="square" rtlCol="0">
            <a:spAutoFit/>
          </a:bodyPr>
          <a:lstStyle/>
          <a:p>
            <a:endParaRPr lang="en-US" dirty="0"/>
          </a:p>
          <a:p>
            <a:r>
              <a:rPr lang="en-US" sz="2400" dirty="0"/>
              <a:t>The individuals receiving services are Post-Conviction and serving a term of Probation (never went to custody) or Supervised Release (following a term of custody); </a:t>
            </a:r>
          </a:p>
          <a:p>
            <a:endParaRPr lang="en-US" sz="2400" dirty="0"/>
          </a:p>
          <a:p>
            <a:r>
              <a:rPr lang="en-US" sz="2400" dirty="0"/>
              <a:t>Treatment will </a:t>
            </a:r>
            <a:r>
              <a:rPr lang="en-US" sz="2400" i="1" dirty="0"/>
              <a:t>generally </a:t>
            </a:r>
            <a:r>
              <a:rPr lang="en-US" sz="2400" dirty="0"/>
              <a:t>be for a more defined period and a  shorter-term (depending on the individual clinical needs); </a:t>
            </a:r>
          </a:p>
          <a:p>
            <a:endParaRPr lang="en-US" sz="2400" dirty="0"/>
          </a:p>
          <a:p>
            <a:r>
              <a:rPr lang="en-US" sz="2400" dirty="0"/>
              <a:t>Slightly different release of information forms compared to the Pretrial Forms.</a:t>
            </a:r>
          </a:p>
          <a:p>
            <a:endParaRPr lang="en-US" sz="2400" dirty="0"/>
          </a:p>
          <a:p>
            <a:endParaRPr lang="en-US" dirty="0"/>
          </a:p>
          <a:p>
            <a:endParaRPr lang="en-US" dirty="0"/>
          </a:p>
        </p:txBody>
      </p:sp>
    </p:spTree>
    <p:extLst>
      <p:ext uri="{BB962C8B-B14F-4D97-AF65-F5344CB8AC3E}">
        <p14:creationId xmlns:p14="http://schemas.microsoft.com/office/powerpoint/2010/main" val="700505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4B08-00F5-6C3D-DC70-EA7F59AC5886}"/>
              </a:ext>
            </a:extLst>
          </p:cNvPr>
          <p:cNvSpPr txBox="1"/>
          <p:nvPr/>
        </p:nvSpPr>
        <p:spPr>
          <a:xfrm>
            <a:off x="3075709" y="172193"/>
            <a:ext cx="7651558" cy="727571"/>
          </a:xfrm>
          <a:prstGeom prst="rect">
            <a:avLst/>
          </a:prstGeom>
          <a:noFill/>
        </p:spPr>
        <p:txBody>
          <a:bodyPr wrap="square">
            <a:spAutoFit/>
          </a:bodyPr>
          <a:lstStyle/>
          <a:p>
            <a:pPr marL="0" marR="0">
              <a:lnSpc>
                <a:spcPct val="120000"/>
              </a:lnSpc>
              <a:spcBef>
                <a:spcPts val="0"/>
              </a:spcBef>
              <a:spcAft>
                <a:spcPts val="1000"/>
              </a:spcAft>
            </a:pPr>
            <a:r>
              <a:rPr lang="en-US" sz="1800" u="none" strike="noStrike" dirty="0">
                <a:solidFill>
                  <a:srgbClr val="0000FF"/>
                </a:solidFill>
                <a:effectLst/>
                <a:latin typeface="Century Gothic" panose="020B0502020202020204" pitchFamily="34" charset="0"/>
                <a:ea typeface="Century Gothic" panose="020B0502020202020204" pitchFamily="34" charset="0"/>
                <a:hlinkClick r:id="rId3"/>
              </a:rPr>
              <a:t>https://www.uscourts.gov/services-forms/probation-and-pretrial-services/supervision/post-conviction-risk-assessment</a:t>
            </a:r>
            <a:endParaRPr lang="en-US" sz="1800" dirty="0">
              <a:effectLst/>
              <a:latin typeface="Times New Roman" panose="02020603050405020304" pitchFamily="18" charset="0"/>
              <a:ea typeface="Century Gothic" panose="020B0502020202020204" pitchFamily="34" charset="0"/>
            </a:endParaRPr>
          </a:p>
        </p:txBody>
      </p:sp>
      <p:pic>
        <p:nvPicPr>
          <p:cNvPr id="4" name="Picture 3">
            <a:extLst>
              <a:ext uri="{FF2B5EF4-FFF2-40B4-BE49-F238E27FC236}">
                <a16:creationId xmlns:a16="http://schemas.microsoft.com/office/drawing/2014/main" id="{4E6E479A-0774-98EB-F78E-F5D0DD346C57}"/>
              </a:ext>
            </a:extLst>
          </p:cNvPr>
          <p:cNvPicPr>
            <a:picLocks noChangeAspect="1"/>
          </p:cNvPicPr>
          <p:nvPr/>
        </p:nvPicPr>
        <p:blipFill>
          <a:blip r:embed="rId4"/>
          <a:stretch>
            <a:fillRect/>
          </a:stretch>
        </p:blipFill>
        <p:spPr>
          <a:xfrm>
            <a:off x="1983178" y="1021278"/>
            <a:ext cx="9595263" cy="5332021"/>
          </a:xfrm>
          <a:prstGeom prst="rect">
            <a:avLst/>
          </a:prstGeom>
        </p:spPr>
      </p:pic>
    </p:spTree>
    <p:extLst>
      <p:ext uri="{BB962C8B-B14F-4D97-AF65-F5344CB8AC3E}">
        <p14:creationId xmlns:p14="http://schemas.microsoft.com/office/powerpoint/2010/main" val="103024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2E81D4-69AD-794B-B908-9D3D87966549}"/>
              </a:ext>
            </a:extLst>
          </p:cNvPr>
          <p:cNvSpPr txBox="1"/>
          <p:nvPr/>
        </p:nvSpPr>
        <p:spPr>
          <a:xfrm>
            <a:off x="3254644" y="1022887"/>
            <a:ext cx="4525507"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What’s Next?</a:t>
            </a:r>
          </a:p>
        </p:txBody>
      </p:sp>
      <p:sp>
        <p:nvSpPr>
          <p:cNvPr id="4" name="TextBox 3">
            <a:extLst>
              <a:ext uri="{FF2B5EF4-FFF2-40B4-BE49-F238E27FC236}">
                <a16:creationId xmlns:a16="http://schemas.microsoft.com/office/drawing/2014/main" id="{40AC05B4-F0AB-8C41-B0D8-9645CABEF2C3}"/>
              </a:ext>
            </a:extLst>
          </p:cNvPr>
          <p:cNvSpPr txBox="1"/>
          <p:nvPr/>
        </p:nvSpPr>
        <p:spPr>
          <a:xfrm>
            <a:off x="2402245" y="2124580"/>
            <a:ext cx="7436022"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The U.S. Pretrial Services and U.S. Probation Services Websites will go live on June 1, 2024</a:t>
            </a:r>
          </a:p>
        </p:txBody>
      </p:sp>
      <p:sp>
        <p:nvSpPr>
          <p:cNvPr id="5" name="TextBox 4">
            <a:extLst>
              <a:ext uri="{FF2B5EF4-FFF2-40B4-BE49-F238E27FC236}">
                <a16:creationId xmlns:a16="http://schemas.microsoft.com/office/drawing/2014/main" id="{A6D5C6AE-772F-E043-9752-49FA311CFB4B}"/>
              </a:ext>
            </a:extLst>
          </p:cNvPr>
          <p:cNvSpPr txBox="1"/>
          <p:nvPr/>
        </p:nvSpPr>
        <p:spPr>
          <a:xfrm>
            <a:off x="2402237" y="3286851"/>
            <a:ext cx="7764651"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Go onto the Website:</a:t>
            </a:r>
          </a:p>
          <a:p>
            <a:r>
              <a:rPr lang="en-US" sz="2400" b="1" dirty="0">
                <a:latin typeface="Times New Roman" panose="02020603050405020304" pitchFamily="18" charset="0"/>
                <a:cs typeface="Times New Roman" panose="02020603050405020304" pitchFamily="18" charset="0"/>
              </a:rPr>
              <a:t>Use the Client Treatment Tab</a:t>
            </a:r>
          </a:p>
          <a:p>
            <a:r>
              <a:rPr lang="en-US" sz="2400" b="1" dirty="0">
                <a:latin typeface="Times New Roman" panose="02020603050405020304" pitchFamily="18" charset="0"/>
                <a:cs typeface="Times New Roman" panose="02020603050405020304" pitchFamily="18" charset="0"/>
              </a:rPr>
              <a:t>Then use the Solicitations Tab to access the RFP</a:t>
            </a:r>
          </a:p>
        </p:txBody>
      </p:sp>
    </p:spTree>
    <p:extLst>
      <p:ext uri="{BB962C8B-B14F-4D97-AF65-F5344CB8AC3E}">
        <p14:creationId xmlns:p14="http://schemas.microsoft.com/office/powerpoint/2010/main" val="2108933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a:extLst>
              <a:ext uri="{FF2B5EF4-FFF2-40B4-BE49-F238E27FC236}">
                <a16:creationId xmlns:a16="http://schemas.microsoft.com/office/drawing/2014/main" id="{CDE36B75-E00C-4534-9CB0-D4359A1F5FCA}"/>
              </a:ext>
            </a:extLst>
          </p:cNvPr>
          <p:cNvSpPr txBox="1">
            <a:spLocks noChangeArrowheads="1"/>
          </p:cNvSpPr>
          <p:nvPr/>
        </p:nvSpPr>
        <p:spPr bwMode="auto">
          <a:xfrm>
            <a:off x="1176867" y="324901"/>
            <a:ext cx="99449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4400" b="1" dirty="0">
                <a:solidFill>
                  <a:schemeClr val="tx1"/>
                </a:solidFill>
                <a:latin typeface="Times New Roman" panose="02020603050405020304" pitchFamily="18" charset="0"/>
              </a:rPr>
              <a:t>Web Site:</a:t>
            </a:r>
          </a:p>
        </p:txBody>
      </p:sp>
      <p:sp>
        <p:nvSpPr>
          <p:cNvPr id="81923" name="TextBox 1">
            <a:extLst>
              <a:ext uri="{FF2B5EF4-FFF2-40B4-BE49-F238E27FC236}">
                <a16:creationId xmlns:a16="http://schemas.microsoft.com/office/drawing/2014/main" id="{961CD97C-C9A1-42D0-90DD-95CCA11EFF82}"/>
              </a:ext>
            </a:extLst>
          </p:cNvPr>
          <p:cNvSpPr txBox="1">
            <a:spLocks noChangeArrowheads="1"/>
          </p:cNvSpPr>
          <p:nvPr/>
        </p:nvSpPr>
        <p:spPr bwMode="auto">
          <a:xfrm>
            <a:off x="3158836" y="1094342"/>
            <a:ext cx="67748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3200" dirty="0">
                <a:solidFill>
                  <a:schemeClr val="tx1"/>
                </a:solidFill>
              </a:rPr>
              <a:t>https://</a:t>
            </a:r>
            <a:r>
              <a:rPr lang="en-US" altLang="en-US" sz="3200" dirty="0" err="1">
                <a:solidFill>
                  <a:schemeClr val="tx1"/>
                </a:solidFill>
              </a:rPr>
              <a:t>paept.uscourts.gov</a:t>
            </a:r>
            <a:endParaRPr lang="en-US" altLang="en-US" sz="3200" dirty="0">
              <a:solidFill>
                <a:schemeClr val="tx1"/>
              </a:solidFill>
            </a:endParaRPr>
          </a:p>
        </p:txBody>
      </p:sp>
      <p:sp>
        <p:nvSpPr>
          <p:cNvPr id="81925" name="TextBox 1">
            <a:extLst>
              <a:ext uri="{FF2B5EF4-FFF2-40B4-BE49-F238E27FC236}">
                <a16:creationId xmlns:a16="http://schemas.microsoft.com/office/drawing/2014/main" id="{35BF2AB2-3281-4789-B109-2EE6D3D8C32D}"/>
              </a:ext>
            </a:extLst>
          </p:cNvPr>
          <p:cNvSpPr txBox="1">
            <a:spLocks noChangeArrowheads="1"/>
          </p:cNvSpPr>
          <p:nvPr/>
        </p:nvSpPr>
        <p:spPr bwMode="auto">
          <a:xfrm>
            <a:off x="3983567" y="5984613"/>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b="1" dirty="0">
                <a:solidFill>
                  <a:srgbClr val="FF0000"/>
                </a:solidFill>
              </a:rPr>
              <a:t> </a:t>
            </a:r>
          </a:p>
        </p:txBody>
      </p:sp>
      <p:pic>
        <p:nvPicPr>
          <p:cNvPr id="5" name="Picture 4" descr="Graphical user interface, website&#10;&#10;Description automatically generated">
            <a:extLst>
              <a:ext uri="{FF2B5EF4-FFF2-40B4-BE49-F238E27FC236}">
                <a16:creationId xmlns:a16="http://schemas.microsoft.com/office/drawing/2014/main" id="{C214C399-C0CB-C849-9A63-8D2096531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27" y="2006651"/>
            <a:ext cx="10581445" cy="4232578"/>
          </a:xfrm>
          <a:prstGeom prst="rect">
            <a:avLst/>
          </a:prstGeom>
        </p:spPr>
      </p:pic>
      <p:sp>
        <p:nvSpPr>
          <p:cNvPr id="7" name="Donut 6">
            <a:extLst>
              <a:ext uri="{FF2B5EF4-FFF2-40B4-BE49-F238E27FC236}">
                <a16:creationId xmlns:a16="http://schemas.microsoft.com/office/drawing/2014/main" id="{F7EAB93A-3019-9E4A-B928-D7EA3F3B91FC}"/>
              </a:ext>
            </a:extLst>
          </p:cNvPr>
          <p:cNvSpPr/>
          <p:nvPr/>
        </p:nvSpPr>
        <p:spPr>
          <a:xfrm>
            <a:off x="8297334" y="3200400"/>
            <a:ext cx="1083733" cy="711200"/>
          </a:xfrm>
          <a:prstGeom prst="don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13BB67-B0F1-0413-6C8E-A12773781F90}"/>
              </a:ext>
            </a:extLst>
          </p:cNvPr>
          <p:cNvSpPr txBox="1"/>
          <p:nvPr/>
        </p:nvSpPr>
        <p:spPr>
          <a:xfrm>
            <a:off x="3146960" y="488082"/>
            <a:ext cx="5711855" cy="523220"/>
          </a:xfrm>
          <a:prstGeom prst="rect">
            <a:avLst/>
          </a:prstGeom>
          <a:noFill/>
        </p:spPr>
        <p:txBody>
          <a:bodyPr wrap="square">
            <a:spAutoFit/>
          </a:bodyPr>
          <a:lstStyle/>
          <a:p>
            <a:r>
              <a:rPr lang="en-US" sz="2800" b="1" dirty="0"/>
              <a:t>U.S. Probation Office  Web Site: </a:t>
            </a:r>
          </a:p>
        </p:txBody>
      </p:sp>
      <p:sp>
        <p:nvSpPr>
          <p:cNvPr id="5" name="TextBox 4">
            <a:extLst>
              <a:ext uri="{FF2B5EF4-FFF2-40B4-BE49-F238E27FC236}">
                <a16:creationId xmlns:a16="http://schemas.microsoft.com/office/drawing/2014/main" id="{F7E8BD15-1EDE-8232-D801-E80AC624149E}"/>
              </a:ext>
            </a:extLst>
          </p:cNvPr>
          <p:cNvSpPr txBox="1"/>
          <p:nvPr/>
        </p:nvSpPr>
        <p:spPr>
          <a:xfrm>
            <a:off x="3146960" y="1063155"/>
            <a:ext cx="5711856" cy="523220"/>
          </a:xfrm>
          <a:prstGeom prst="rect">
            <a:avLst/>
          </a:prstGeom>
          <a:noFill/>
        </p:spPr>
        <p:txBody>
          <a:bodyPr wrap="square">
            <a:spAutoFit/>
          </a:bodyPr>
          <a:lstStyle/>
          <a:p>
            <a:r>
              <a:rPr lang="en-US" sz="2800" b="1" dirty="0"/>
              <a:t>https://www.paep.uscourts.gov</a:t>
            </a:r>
          </a:p>
        </p:txBody>
      </p:sp>
      <p:pic>
        <p:nvPicPr>
          <p:cNvPr id="7" name="Picture 6">
            <a:extLst>
              <a:ext uri="{FF2B5EF4-FFF2-40B4-BE49-F238E27FC236}">
                <a16:creationId xmlns:a16="http://schemas.microsoft.com/office/drawing/2014/main" id="{F0289E28-A31A-70EA-47D3-3B4C318C502D}"/>
              </a:ext>
            </a:extLst>
          </p:cNvPr>
          <p:cNvPicPr>
            <a:picLocks noChangeAspect="1"/>
          </p:cNvPicPr>
          <p:nvPr/>
        </p:nvPicPr>
        <p:blipFill>
          <a:blip r:embed="rId2"/>
          <a:stretch>
            <a:fillRect/>
          </a:stretch>
        </p:blipFill>
        <p:spPr>
          <a:xfrm>
            <a:off x="2083981" y="1638229"/>
            <a:ext cx="8967664" cy="4956899"/>
          </a:xfrm>
          <a:prstGeom prst="rect">
            <a:avLst/>
          </a:prstGeom>
        </p:spPr>
      </p:pic>
    </p:spTree>
    <p:extLst>
      <p:ext uri="{BB962C8B-B14F-4D97-AF65-F5344CB8AC3E}">
        <p14:creationId xmlns:p14="http://schemas.microsoft.com/office/powerpoint/2010/main" val="1492904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2" name="Group 141">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3"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4"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5"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6"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7"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8"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83970" name="Text Box 2">
            <a:extLst>
              <a:ext uri="{FF2B5EF4-FFF2-40B4-BE49-F238E27FC236}">
                <a16:creationId xmlns:a16="http://schemas.microsoft.com/office/drawing/2014/main" id="{526947F8-64D5-414A-9F9C-E3A37F964DF9}"/>
              </a:ext>
            </a:extLst>
          </p:cNvPr>
          <p:cNvSpPr txBox="1">
            <a:spLocks noChangeArrowheads="1"/>
          </p:cNvSpPr>
          <p:nvPr/>
        </p:nvSpPr>
        <p:spPr bwMode="auto">
          <a:xfrm>
            <a:off x="3678238" y="4625794"/>
            <a:ext cx="7167223" cy="8352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spcAft>
                <a:spcPts val="600"/>
              </a:spcAft>
              <a:buClrTx/>
              <a:buSzTx/>
              <a:buNone/>
            </a:pPr>
            <a:r>
              <a:rPr lang="en-US" altLang="en-US" sz="4400" b="1" dirty="0">
                <a:ln w="3175" cmpd="sng">
                  <a:noFill/>
                </a:ln>
                <a:solidFill>
                  <a:schemeClr val="tx1"/>
                </a:solidFill>
                <a:latin typeface="+mj-lt"/>
                <a:ea typeface="+mj-ea"/>
                <a:cs typeface="+mj-cs"/>
              </a:rPr>
              <a:t>Question &amp; Answer Session </a:t>
            </a:r>
          </a:p>
        </p:txBody>
      </p:sp>
      <p:pic>
        <p:nvPicPr>
          <p:cNvPr id="4" name="Picture 3" descr="A picture containing text, clipart&#10;&#10;Description automatically generated">
            <a:extLst>
              <a:ext uri="{FF2B5EF4-FFF2-40B4-BE49-F238E27FC236}">
                <a16:creationId xmlns:a16="http://schemas.microsoft.com/office/drawing/2014/main" id="{60245C33-FCC1-CE49-BD38-64898C5DBE03}"/>
              </a:ext>
            </a:extLst>
          </p:cNvPr>
          <p:cNvPicPr>
            <a:picLocks noChangeAspect="1"/>
          </p:cNvPicPr>
          <p:nvPr/>
        </p:nvPicPr>
        <p:blipFill rotWithShape="1">
          <a:blip r:embed="rId4">
            <a:extLst>
              <a:ext uri="{28A0092B-C50C-407E-A947-70E740481C1C}">
                <a14:useLocalDpi xmlns:a14="http://schemas.microsoft.com/office/drawing/2010/main" val="0"/>
              </a:ext>
            </a:extLst>
          </a:blip>
          <a:srcRect t="25848" r="1" b="1"/>
          <a:stretch/>
        </p:blipFill>
        <p:spPr>
          <a:xfrm>
            <a:off x="3357906" y="704782"/>
            <a:ext cx="7487555" cy="372843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6024" name="Group 7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7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86025" name="Group 78">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80"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1"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2"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3"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4"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5"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86018" name="TextBox 1">
            <a:extLst>
              <a:ext uri="{FF2B5EF4-FFF2-40B4-BE49-F238E27FC236}">
                <a16:creationId xmlns:a16="http://schemas.microsoft.com/office/drawing/2014/main" id="{72C9809D-FF7D-4240-ACC0-397BB197B00C}"/>
              </a:ext>
            </a:extLst>
          </p:cNvPr>
          <p:cNvSpPr txBox="1">
            <a:spLocks noChangeArrowheads="1"/>
          </p:cNvSpPr>
          <p:nvPr/>
        </p:nvSpPr>
        <p:spPr bwMode="auto">
          <a:xfrm>
            <a:off x="1379536" y="461971"/>
            <a:ext cx="4822833" cy="5329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20000"/>
              </a:spcBef>
              <a:spcAft>
                <a:spcPts val="600"/>
              </a:spcAft>
              <a:buClr>
                <a:schemeClr val="accent1">
                  <a:lumMod val="75000"/>
                </a:schemeClr>
              </a:buClr>
              <a:buSzPct val="145000"/>
              <a:buFont typeface="Arial"/>
              <a:buChar char="•"/>
            </a:pPr>
            <a:r>
              <a:rPr lang="en-US" altLang="en-US" sz="2000" b="1" u="sng" dirty="0">
                <a:solidFill>
                  <a:schemeClr val="tx1"/>
                </a:solidFill>
                <a:latin typeface="Times New Roman" panose="02020603050405020304" pitchFamily="18" charset="0"/>
                <a:cs typeface="Times New Roman" panose="02020603050405020304" pitchFamily="18" charset="0"/>
              </a:rPr>
              <a:t>Contact Point for Assistance</a:t>
            </a:r>
            <a:r>
              <a:rPr lang="en-US" altLang="en-US" sz="2000" b="1" dirty="0">
                <a:solidFill>
                  <a:schemeClr val="tx1"/>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spcAft>
                <a:spcPts val="600"/>
              </a:spcAft>
              <a:buClr>
                <a:schemeClr val="accent1">
                  <a:lumMod val="75000"/>
                </a:schemeClr>
              </a:buClr>
              <a:buSzPct val="145000"/>
              <a:buNone/>
            </a:pPr>
            <a:r>
              <a:rPr lang="en-US" altLang="en-US" sz="2000" dirty="0">
                <a:solidFill>
                  <a:schemeClr val="tx1"/>
                </a:solidFill>
                <a:latin typeface="Times New Roman" panose="02020603050405020304" pitchFamily="18" charset="0"/>
                <a:cs typeface="Times New Roman" panose="02020603050405020304" pitchFamily="18" charset="0"/>
              </a:rPr>
              <a:t> Tamika L. Baxley, Intensive Supervision Officer</a:t>
            </a:r>
          </a:p>
          <a:p>
            <a:pPr eaLnBrk="1" hangingPunct="1">
              <a:lnSpc>
                <a:spcPct val="90000"/>
              </a:lnSpc>
              <a:spcBef>
                <a:spcPct val="20000"/>
              </a:spcBef>
              <a:spcAft>
                <a:spcPts val="600"/>
              </a:spcAft>
              <a:buClr>
                <a:schemeClr val="accent1">
                  <a:lumMod val="75000"/>
                </a:schemeClr>
              </a:buClr>
              <a:buSzPct val="145000"/>
              <a:buNone/>
            </a:pP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Tamika_baxley@paept.uscourts.gov</a:t>
            </a:r>
            <a:endParaRPr lang="en-US" altLang="en-US" sz="20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spcBef>
                <a:spcPct val="20000"/>
              </a:spcBef>
              <a:spcAft>
                <a:spcPts val="600"/>
              </a:spcAft>
              <a:buClr>
                <a:schemeClr val="accent1">
                  <a:lumMod val="75000"/>
                </a:schemeClr>
              </a:buClr>
              <a:buSzPct val="145000"/>
              <a:buNone/>
            </a:pPr>
            <a:r>
              <a:rPr lang="en-US" altLang="en-US" sz="2000" dirty="0">
                <a:solidFill>
                  <a:schemeClr val="tx1"/>
                </a:solidFill>
                <a:latin typeface="Times New Roman" panose="02020603050405020304" pitchFamily="18" charset="0"/>
                <a:cs typeface="Times New Roman" panose="02020603050405020304" pitchFamily="18" charset="0"/>
              </a:rPr>
              <a:t> Office:  (267) 299-4485</a:t>
            </a:r>
          </a:p>
          <a:p>
            <a:pPr eaLnBrk="1" hangingPunct="1">
              <a:lnSpc>
                <a:spcPct val="90000"/>
              </a:lnSpc>
              <a:spcBef>
                <a:spcPct val="20000"/>
              </a:spcBef>
              <a:spcAft>
                <a:spcPts val="600"/>
              </a:spcAft>
              <a:buClr>
                <a:schemeClr val="accent1">
                  <a:lumMod val="75000"/>
                </a:schemeClr>
              </a:buClr>
              <a:buSzPct val="145000"/>
              <a:buNone/>
            </a:pPr>
            <a:r>
              <a:rPr lang="en-US" altLang="en-US" sz="2000" dirty="0">
                <a:solidFill>
                  <a:schemeClr val="tx1"/>
                </a:solidFill>
                <a:latin typeface="Times New Roman" panose="02020603050405020304" pitchFamily="18" charset="0"/>
                <a:cs typeface="Times New Roman" panose="02020603050405020304" pitchFamily="18" charset="0"/>
              </a:rPr>
              <a:t> Cell: (267) 366-8422</a:t>
            </a:r>
          </a:p>
          <a:p>
            <a:pPr eaLnBrk="1" hangingPunct="1">
              <a:lnSpc>
                <a:spcPct val="90000"/>
              </a:lnSpc>
              <a:spcBef>
                <a:spcPct val="20000"/>
              </a:spcBef>
              <a:spcAft>
                <a:spcPts val="600"/>
              </a:spcAft>
              <a:buClr>
                <a:schemeClr val="accent1">
                  <a:lumMod val="75000"/>
                </a:schemeClr>
              </a:buClr>
              <a:buSzPct val="145000"/>
              <a:buFont typeface="Arial"/>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spcBef>
                <a:spcPct val="20000"/>
              </a:spcBef>
              <a:spcAft>
                <a:spcPts val="600"/>
              </a:spcAft>
              <a:buClr>
                <a:schemeClr val="accent1">
                  <a:lumMod val="75000"/>
                </a:schemeClr>
              </a:buClr>
              <a:buSzPct val="145000"/>
              <a:buFont typeface="Arial"/>
              <a:buChar char="•"/>
            </a:pPr>
            <a:r>
              <a:rPr lang="en-US" altLang="en-US" sz="2000" dirty="0">
                <a:solidFill>
                  <a:schemeClr val="tx1"/>
                </a:solidFill>
                <a:latin typeface="Times New Roman" panose="02020603050405020304" pitchFamily="18" charset="0"/>
                <a:cs typeface="Times New Roman" panose="02020603050405020304" pitchFamily="18" charset="0"/>
              </a:rPr>
              <a:t>Kim A. Kaleta, Chief U.S. Pretrial Services Officer</a:t>
            </a:r>
          </a:p>
          <a:p>
            <a:pPr eaLnBrk="1" hangingPunct="1">
              <a:lnSpc>
                <a:spcPct val="90000"/>
              </a:lnSpc>
              <a:spcBef>
                <a:spcPct val="20000"/>
              </a:spcBef>
              <a:spcAft>
                <a:spcPts val="600"/>
              </a:spcAft>
              <a:buClr>
                <a:schemeClr val="accent1">
                  <a:lumMod val="75000"/>
                </a:schemeClr>
              </a:buClr>
              <a:buSzPct val="145000"/>
              <a:buNone/>
            </a:pPr>
            <a:r>
              <a:rPr lang="en-US" altLang="en-US" sz="2000" dirty="0">
                <a:solidFill>
                  <a:schemeClr val="tx1"/>
                </a:solidFill>
                <a:latin typeface="Times New Roman" panose="02020603050405020304" pitchFamily="18" charset="0"/>
                <a:cs typeface="Times New Roman" panose="02020603050405020304" pitchFamily="18" charset="0"/>
                <a:hlinkClick r:id="rId4"/>
              </a:rPr>
              <a:t> Kim_Kaleta@paept.uscourts.gov</a:t>
            </a:r>
            <a:endParaRPr lang="en-US" altLang="en-US" sz="20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spcBef>
                <a:spcPct val="20000"/>
              </a:spcBef>
              <a:spcAft>
                <a:spcPts val="600"/>
              </a:spcAft>
              <a:buClr>
                <a:schemeClr val="accent1">
                  <a:lumMod val="75000"/>
                </a:schemeClr>
              </a:buClr>
              <a:buSzPct val="145000"/>
              <a:buNone/>
            </a:pPr>
            <a:endParaRPr lang="en-US" altLang="en-US" sz="2000" dirty="0">
              <a:solidFill>
                <a:schemeClr val="tx1"/>
              </a:solidFill>
              <a:latin typeface="+mn-lt"/>
            </a:endParaRPr>
          </a:p>
          <a:p>
            <a:pPr eaLnBrk="1" hangingPunct="1">
              <a:lnSpc>
                <a:spcPct val="90000"/>
              </a:lnSpc>
              <a:spcBef>
                <a:spcPct val="20000"/>
              </a:spcBef>
              <a:spcAft>
                <a:spcPts val="600"/>
              </a:spcAft>
              <a:buClr>
                <a:schemeClr val="accent1">
                  <a:lumMod val="75000"/>
                </a:schemeClr>
              </a:buClr>
              <a:buSzPct val="145000"/>
              <a:buFont typeface="Arial"/>
              <a:buChar char="•"/>
            </a:pPr>
            <a:endParaRPr lang="en-US" altLang="en-US" sz="1500" dirty="0">
              <a:solidFill>
                <a:schemeClr val="tx1"/>
              </a:solidFill>
              <a:latin typeface="+mn-lt"/>
            </a:endParaRPr>
          </a:p>
        </p:txBody>
      </p:sp>
      <p:sp>
        <p:nvSpPr>
          <p:cNvPr id="86026"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7" y="648937"/>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tethoscope&#10;&#10;Description automatically generated with medium confidence">
            <a:extLst>
              <a:ext uri="{FF2B5EF4-FFF2-40B4-BE49-F238E27FC236}">
                <a16:creationId xmlns:a16="http://schemas.microsoft.com/office/drawing/2014/main" id="{C30C9280-20D6-6F4C-B65D-7E5F3EAC4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407" y="1228007"/>
            <a:ext cx="4744155" cy="411422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3" name="Picture 2">
            <a:extLst>
              <a:ext uri="{FF2B5EF4-FFF2-40B4-BE49-F238E27FC236}">
                <a16:creationId xmlns:a16="http://schemas.microsoft.com/office/drawing/2014/main" id="{532E42AA-9C91-9EB7-25C1-3D629DAD6617}"/>
              </a:ext>
            </a:extLst>
          </p:cNvPr>
          <p:cNvPicPr>
            <a:picLocks noChangeAspect="1"/>
          </p:cNvPicPr>
          <p:nvPr/>
        </p:nvPicPr>
        <p:blipFill rotWithShape="1">
          <a:blip r:embed="rId4"/>
          <a:srcRect t="7875" r="1" b="14474"/>
          <a:stretch/>
        </p:blipFill>
        <p:spPr>
          <a:xfrm>
            <a:off x="796065" y="10"/>
            <a:ext cx="11395934" cy="6857990"/>
          </a:xfrm>
          <a:custGeom>
            <a:avLst/>
            <a:gdLst/>
            <a:ahLst/>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Tree>
    <p:extLst>
      <p:ext uri="{BB962C8B-B14F-4D97-AF65-F5344CB8AC3E}">
        <p14:creationId xmlns:p14="http://schemas.microsoft.com/office/powerpoint/2010/main" val="350070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a:extLst>
              <a:ext uri="{FF2B5EF4-FFF2-40B4-BE49-F238E27FC236}">
                <a16:creationId xmlns:a16="http://schemas.microsoft.com/office/drawing/2014/main" id="{BA033E0D-2CD5-42E4-B1CE-563C5912598D}"/>
              </a:ext>
            </a:extLst>
          </p:cNvPr>
          <p:cNvSpPr txBox="1">
            <a:spLocks noChangeArrowheads="1"/>
          </p:cNvSpPr>
          <p:nvPr/>
        </p:nvSpPr>
        <p:spPr bwMode="auto">
          <a:xfrm>
            <a:off x="1600200" y="1524006"/>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b="1">
                <a:solidFill>
                  <a:schemeClr val="tx1"/>
                </a:solidFill>
                <a:latin typeface="Times New Roman" panose="02020603050405020304" pitchFamily="18" charset="0"/>
                <a:cs typeface="Times New Roman" panose="02020603050405020304" pitchFamily="18" charset="0"/>
              </a:rPr>
              <a:t>Section A</a:t>
            </a:r>
          </a:p>
        </p:txBody>
      </p:sp>
      <p:pic>
        <p:nvPicPr>
          <p:cNvPr id="2" name="Picture 3" descr="AO 367 form.jpg">
            <a:extLst>
              <a:ext uri="{FF2B5EF4-FFF2-40B4-BE49-F238E27FC236}">
                <a16:creationId xmlns:a16="http://schemas.microsoft.com/office/drawing/2014/main" id="{9346B8EB-2DD3-437B-9EF4-9725785D9685}"/>
              </a:ext>
            </a:extLst>
          </p:cNvPr>
          <p:cNvPicPr>
            <a:picLocks noChangeAspect="1"/>
          </p:cNvPicPr>
          <p:nvPr/>
        </p:nvPicPr>
        <p:blipFill>
          <a:blip r:embed="rId3"/>
          <a:stretch>
            <a:fillRect/>
          </a:stretch>
        </p:blipFill>
        <p:spPr>
          <a:xfrm>
            <a:off x="3051435" y="-258992"/>
            <a:ext cx="5670396" cy="73741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CC131F-5629-4653-9730-B6895517F99C}"/>
              </a:ext>
            </a:extLst>
          </p:cNvPr>
          <p:cNvSpPr txBox="1"/>
          <p:nvPr/>
        </p:nvSpPr>
        <p:spPr>
          <a:xfrm>
            <a:off x="1255922" y="0"/>
            <a:ext cx="11105002" cy="6555641"/>
          </a:xfrm>
          <a:prstGeom prst="rect">
            <a:avLst/>
          </a:prstGeom>
          <a:noFill/>
        </p:spPr>
        <p:txBody>
          <a:bodyPr wrap="square" rtlCol="0">
            <a:spAutoFit/>
          </a:bodyPr>
          <a:lstStyle/>
          <a:p>
            <a:r>
              <a:rPr lang="en-US" sz="1400" dirty="0"/>
              <a:t>   </a:t>
            </a:r>
            <a:r>
              <a:rPr lang="en-US" sz="2000" b="1" dirty="0"/>
              <a:t>“Mini” Literature Review for an Overview of Post-Conviction Evidence-Based Practices:</a:t>
            </a:r>
          </a:p>
          <a:p>
            <a:endParaRPr lang="en-US" sz="1400" b="1" dirty="0"/>
          </a:p>
          <a:p>
            <a:r>
              <a:rPr lang="en-US" sz="1600" dirty="0"/>
              <a:t>Administrative Office of the United States Courts Office of Probation and Pretrial Services Federal Post Conviction Risk Assessment Research Compendium  (March 2018)Retrieved </a:t>
            </a:r>
            <a:r>
              <a:rPr lang="en-US" sz="1600" dirty="0">
                <a:hlinkClick r:id="rId3"/>
              </a:rPr>
              <a:t>https://www.uscourts.gov/sites/default/files/federal_post_conviction_risk_assessment_research_compendium_0.pdf</a:t>
            </a:r>
            <a:endParaRPr lang="en-US" sz="1600" dirty="0"/>
          </a:p>
          <a:p>
            <a:endParaRPr lang="en-US" sz="1600" dirty="0"/>
          </a:p>
          <a:p>
            <a:r>
              <a:rPr lang="en-US" sz="1600" dirty="0"/>
              <a:t>Bonta, J. &amp; Andrews, D. Risk-Need-Responsivity Model for Offender Assessment and Rehabilitation. Public Safety Canada. (January 2007) Retrieved from https://www.researchgate.net/publication/310747116_Risk-Need-Responsivity_Model_for_Offender_Assessment_and_Rehabilitation</a:t>
            </a:r>
          </a:p>
          <a:p>
            <a:endParaRPr lang="en-US" sz="1600" dirty="0"/>
          </a:p>
          <a:p>
            <a:r>
              <a:rPr lang="en-US" sz="1600" dirty="0"/>
              <a:t>Johnson, </a:t>
            </a:r>
            <a:r>
              <a:rPr lang="en-US" sz="1600" dirty="0" err="1"/>
              <a:t>J.Lowenkamp,C</a:t>
            </a:r>
            <a:r>
              <a:rPr lang="en-US" sz="1600" dirty="0"/>
              <a:t>. </a:t>
            </a:r>
            <a:r>
              <a:rPr lang="en-US" sz="1600" dirty="0" err="1"/>
              <a:t>VanBenschoten</a:t>
            </a:r>
            <a:r>
              <a:rPr lang="en-US" sz="1600" dirty="0"/>
              <a:t>, S., Robinson, C. The Construction and validation of the federal Post Conviction Risk Assessment (PCRA) (September 2011) </a:t>
            </a:r>
            <a:r>
              <a:rPr lang="en-US" sz="1600" u="sng" dirty="0">
                <a:hlinkClick r:id="rId4">
                  <a:extLst>
                    <a:ext uri="{A12FA001-AC4F-418D-AE19-62706E023703}">
                      <ahyp:hlinkClr xmlns:ahyp="http://schemas.microsoft.com/office/drawing/2018/hyperlinkcolor" val="tx"/>
                    </a:ext>
                  </a:extLst>
                </a:hlinkClick>
              </a:rPr>
              <a:t>Federal probation</a:t>
            </a:r>
            <a:r>
              <a:rPr lang="en-US" sz="1600" u="sng" dirty="0"/>
              <a:t> </a:t>
            </a:r>
            <a:r>
              <a:rPr lang="en-US" sz="1600" dirty="0"/>
              <a:t>75(2)</a:t>
            </a:r>
            <a:endParaRPr lang="en-US" sz="1600" b="1" dirty="0">
              <a:latin typeface="Aharoni" panose="02010803020104030203" pitchFamily="2" charset="-79"/>
              <a:cs typeface="Aharoni" panose="02010803020104030203" pitchFamily="2" charset="-79"/>
            </a:endParaRPr>
          </a:p>
          <a:p>
            <a:r>
              <a:rPr lang="en-US" sz="1600" dirty="0"/>
              <a:t> file:///F:/Julia%20Roberts/PCRA%20foundation%20article.pdf</a:t>
            </a:r>
          </a:p>
          <a:p>
            <a:endParaRPr lang="en-US" sz="1600" dirty="0"/>
          </a:p>
          <a:p>
            <a:r>
              <a:rPr lang="en-US" sz="1600" dirty="0" err="1"/>
              <a:t>Lovins</a:t>
            </a:r>
            <a:r>
              <a:rPr lang="en-US" sz="1600" dirty="0"/>
              <a:t>, B., Cullen, F., </a:t>
            </a:r>
            <a:r>
              <a:rPr lang="en-US" sz="1600" dirty="0" err="1"/>
              <a:t>Latessa</a:t>
            </a:r>
            <a:r>
              <a:rPr lang="en-US" sz="1600" dirty="0"/>
              <a:t>, E., and Johnson, C. Probation Officer as Coach: Building a new professional identity. (Federal probation June 2018 Vol 82(1) 13-19.</a:t>
            </a:r>
          </a:p>
          <a:p>
            <a:endParaRPr lang="en-US" sz="1600" dirty="0"/>
          </a:p>
          <a:p>
            <a:r>
              <a:rPr lang="en-US" sz="1600" dirty="0" err="1"/>
              <a:t>Lowenkamp</a:t>
            </a:r>
            <a:r>
              <a:rPr lang="en-US" sz="1600" dirty="0"/>
              <a:t>, C., </a:t>
            </a:r>
            <a:r>
              <a:rPr lang="en-US" sz="1600" dirty="0" err="1"/>
              <a:t>Latessa</a:t>
            </a:r>
            <a:r>
              <a:rPr lang="en-US" sz="1600" dirty="0"/>
              <a:t>, E., Holsinger, A. The Risk Principle in Action: What Have We Learned From 13,676 Offenders and 97 Correctional Programs?  January 1, 2006</a:t>
            </a:r>
          </a:p>
          <a:p>
            <a:endParaRPr lang="en-US" sz="1600" dirty="0"/>
          </a:p>
          <a:p>
            <a:r>
              <a:rPr lang="en-US" sz="1600" dirty="0"/>
              <a:t>Robinson, C., </a:t>
            </a:r>
            <a:r>
              <a:rPr lang="en-US" sz="1600" dirty="0" err="1"/>
              <a:t>VanBenschoten</a:t>
            </a:r>
            <a:r>
              <a:rPr lang="en-US" sz="1600" dirty="0"/>
              <a:t>, S., Alexander, M., and </a:t>
            </a:r>
            <a:r>
              <a:rPr lang="en-US" sz="1600" dirty="0" err="1"/>
              <a:t>Lowenkamp</a:t>
            </a:r>
            <a:r>
              <a:rPr lang="en-US" sz="1600" dirty="0"/>
              <a:t>, C. A Random (Almost) Study of Staff Training Aimed at Reducing Re-arrest (STARR): Reducing Recidivism through Intentional Design. Probation Journal 75(2)</a:t>
            </a:r>
          </a:p>
          <a:p>
            <a:r>
              <a:rPr lang="en-US" sz="1600" dirty="0"/>
              <a:t> </a:t>
            </a:r>
          </a:p>
          <a:p>
            <a:r>
              <a:rPr lang="en-US" sz="1600" dirty="0"/>
              <a:t>Walters, G., </a:t>
            </a:r>
            <a:r>
              <a:rPr lang="en-US" sz="1600" dirty="0" err="1"/>
              <a:t>Trgovac</a:t>
            </a:r>
            <a:r>
              <a:rPr lang="en-US" sz="1600" dirty="0"/>
              <a:t>, M., et. al.  Assessing change with the Psychological inventory of criminal thinking styles: A controlled analysis and multisite cross-validation. Criminal Justice and Behavior June 2002 29(3)  308-331 </a:t>
            </a:r>
          </a:p>
          <a:p>
            <a:endParaRPr lang="en-US" dirty="0"/>
          </a:p>
        </p:txBody>
      </p:sp>
    </p:spTree>
    <p:extLst>
      <p:ext uri="{BB962C8B-B14F-4D97-AF65-F5344CB8AC3E}">
        <p14:creationId xmlns:p14="http://schemas.microsoft.com/office/powerpoint/2010/main" val="95372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3" name="Group 152">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54"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5"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56"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7"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8"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9"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6386" name="Text Box 2">
            <a:extLst>
              <a:ext uri="{FF2B5EF4-FFF2-40B4-BE49-F238E27FC236}">
                <a16:creationId xmlns:a16="http://schemas.microsoft.com/office/drawing/2014/main" id="{D9ED272A-8E86-482D-A503-D285D3B70F8A}"/>
              </a:ext>
            </a:extLst>
          </p:cNvPr>
          <p:cNvSpPr txBox="1">
            <a:spLocks noChangeArrowheads="1"/>
          </p:cNvSpPr>
          <p:nvPr/>
        </p:nvSpPr>
        <p:spPr bwMode="auto">
          <a:xfrm>
            <a:off x="1663299" y="13103"/>
            <a:ext cx="3795581" cy="13735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90000"/>
              </a:lnSpc>
              <a:spcBef>
                <a:spcPct val="0"/>
              </a:spcBef>
              <a:spcAft>
                <a:spcPts val="600"/>
              </a:spcAft>
              <a:buClrTx/>
              <a:buSzTx/>
              <a:buNone/>
            </a:pPr>
            <a:r>
              <a:rPr lang="en-US" altLang="en-US" b="1" dirty="0">
                <a:ln w="3175" cmpd="sng">
                  <a:noFill/>
                </a:ln>
                <a:solidFill>
                  <a:schemeClr val="tx1"/>
                </a:solidFill>
                <a:latin typeface="+mj-lt"/>
                <a:ea typeface="+mj-ea"/>
                <a:cs typeface="+mj-cs"/>
              </a:rPr>
              <a:t>Section B: </a:t>
            </a:r>
          </a:p>
          <a:p>
            <a:pPr algn="ctr" eaLnBrk="1" hangingPunct="1">
              <a:lnSpc>
                <a:spcPct val="90000"/>
              </a:lnSpc>
              <a:spcBef>
                <a:spcPct val="0"/>
              </a:spcBef>
              <a:spcAft>
                <a:spcPts val="600"/>
              </a:spcAft>
              <a:buClrTx/>
              <a:buSzTx/>
              <a:buNone/>
            </a:pPr>
            <a:r>
              <a:rPr lang="en-US" altLang="en-US" b="1" dirty="0">
                <a:ln w="3175" cmpd="sng">
                  <a:noFill/>
                </a:ln>
                <a:solidFill>
                  <a:schemeClr val="tx1"/>
                </a:solidFill>
                <a:latin typeface="+mj-lt"/>
                <a:ea typeface="+mj-ea"/>
                <a:cs typeface="+mj-cs"/>
              </a:rPr>
              <a:t>Supplies or Services and Offeror’s Pri</a:t>
            </a:r>
            <a:r>
              <a:rPr lang="en-US" altLang="en-US" dirty="0">
                <a:ln w="3175" cmpd="sng">
                  <a:noFill/>
                </a:ln>
                <a:solidFill>
                  <a:schemeClr val="tx1"/>
                </a:solidFill>
                <a:latin typeface="+mj-lt"/>
                <a:ea typeface="+mj-ea"/>
                <a:cs typeface="+mj-cs"/>
              </a:rPr>
              <a:t>ces</a:t>
            </a:r>
            <a:endParaRPr lang="en-US" altLang="en-US" b="1" dirty="0">
              <a:ln w="3175" cmpd="sng">
                <a:noFill/>
              </a:ln>
              <a:solidFill>
                <a:schemeClr val="tx1"/>
              </a:solidFill>
              <a:latin typeface="+mj-lt"/>
              <a:ea typeface="+mj-ea"/>
              <a:cs typeface="+mj-cs"/>
            </a:endParaRPr>
          </a:p>
        </p:txBody>
      </p:sp>
      <p:sp>
        <p:nvSpPr>
          <p:cNvPr id="161"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50" y="648937"/>
            <a:ext cx="398208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A303D389-2780-1F47-3951-CF2DB7E82434}"/>
              </a:ext>
            </a:extLst>
          </p:cNvPr>
          <p:cNvGraphicFramePr>
            <a:graphicFrameLocks noChangeAspect="1"/>
          </p:cNvGraphicFramePr>
          <p:nvPr>
            <p:extLst>
              <p:ext uri="{D42A27DB-BD31-4B8C-83A1-F6EECF244321}">
                <p14:modId xmlns:p14="http://schemas.microsoft.com/office/powerpoint/2010/main" val="3905442427"/>
              </p:ext>
            </p:extLst>
          </p:nvPr>
        </p:nvGraphicFramePr>
        <p:xfrm>
          <a:off x="5999162" y="13103"/>
          <a:ext cx="5646738" cy="7089446"/>
        </p:xfrm>
        <a:graphic>
          <a:graphicData uri="http://schemas.openxmlformats.org/presentationml/2006/ole">
            <mc:AlternateContent xmlns:mc="http://schemas.openxmlformats.org/markup-compatibility/2006">
              <mc:Choice xmlns:v="urn:schemas-microsoft-com:vml" Requires="v">
                <p:oleObj name="Acrobat Document" r:id="rId4" imgW="5829300" imgH="7543800" progId="Acrobat.Document.DC">
                  <p:embed/>
                </p:oleObj>
              </mc:Choice>
              <mc:Fallback>
                <p:oleObj name="Acrobat Document" r:id="rId4" imgW="5829300" imgH="7543800" progId="Acrobat.Document.DC">
                  <p:embed/>
                  <p:pic>
                    <p:nvPicPr>
                      <p:cNvPr id="0" name=""/>
                      <p:cNvPicPr/>
                      <p:nvPr/>
                    </p:nvPicPr>
                    <p:blipFill>
                      <a:blip r:embed="rId5"/>
                      <a:stretch>
                        <a:fillRect/>
                      </a:stretch>
                    </p:blipFill>
                    <p:spPr>
                      <a:xfrm>
                        <a:off x="5999162" y="13103"/>
                        <a:ext cx="5646738" cy="7089446"/>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03C4AE52-8309-13B2-4251-EC8F8A034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700" y="0"/>
            <a:ext cx="5316599" cy="6858000"/>
          </a:xfrm>
          <a:prstGeom prst="rect">
            <a:avLst/>
          </a:prstGeom>
        </p:spPr>
      </p:pic>
    </p:spTree>
    <p:extLst>
      <p:ext uri="{BB962C8B-B14F-4D97-AF65-F5344CB8AC3E}">
        <p14:creationId xmlns:p14="http://schemas.microsoft.com/office/powerpoint/2010/main" val="84485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6"/>
            <a:ext cx="2436813" cy="6858001"/>
            <a:chOff x="1320800" y="0"/>
            <a:chExt cx="2436813" cy="6858001"/>
          </a:xfrm>
        </p:grpSpPr>
        <p:sp>
          <p:nvSpPr>
            <p:cNvPr id="74"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2530" name="Text Box 2">
            <a:extLst>
              <a:ext uri="{FF2B5EF4-FFF2-40B4-BE49-F238E27FC236}">
                <a16:creationId xmlns:a16="http://schemas.microsoft.com/office/drawing/2014/main" id="{F66342E1-333F-4EE3-A798-56AD01CBA0CD}"/>
              </a:ext>
            </a:extLst>
          </p:cNvPr>
          <p:cNvSpPr txBox="1">
            <a:spLocks noChangeArrowheads="1"/>
          </p:cNvSpPr>
          <p:nvPr/>
        </p:nvSpPr>
        <p:spPr bwMode="auto">
          <a:xfrm>
            <a:off x="1484318" y="685807"/>
            <a:ext cx="10018713" cy="17525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spcAft>
                <a:spcPts val="600"/>
              </a:spcAft>
              <a:buClrTx/>
              <a:buSzTx/>
              <a:buNone/>
            </a:pPr>
            <a:r>
              <a:rPr lang="en-US" altLang="en-US" sz="4000" b="1">
                <a:ln w="3175" cmpd="sng">
                  <a:noFill/>
                </a:ln>
                <a:solidFill>
                  <a:schemeClr val="tx1"/>
                </a:solidFill>
                <a:latin typeface="+mj-lt"/>
                <a:ea typeface="+mj-ea"/>
                <a:cs typeface="+mj-cs"/>
              </a:rPr>
              <a:t>Section C:</a:t>
            </a:r>
          </a:p>
          <a:p>
            <a:pPr algn="ctr" eaLnBrk="1" hangingPunct="1">
              <a:spcBef>
                <a:spcPct val="0"/>
              </a:spcBef>
              <a:spcAft>
                <a:spcPts val="600"/>
              </a:spcAft>
              <a:buClrTx/>
              <a:buSzTx/>
              <a:buNone/>
            </a:pPr>
            <a:r>
              <a:rPr lang="en-US" altLang="en-US" sz="4000" b="1">
                <a:ln w="3175" cmpd="sng">
                  <a:noFill/>
                </a:ln>
                <a:solidFill>
                  <a:schemeClr val="tx1"/>
                </a:solidFill>
                <a:latin typeface="+mj-lt"/>
                <a:ea typeface="+mj-ea"/>
                <a:cs typeface="+mj-cs"/>
              </a:rPr>
              <a:t>Description/Statement of Work</a:t>
            </a:r>
          </a:p>
        </p:txBody>
      </p:sp>
      <p:pic>
        <p:nvPicPr>
          <p:cNvPr id="22532" name="Picture 8" descr="A magnifying glass on a piece of paper&#10;&#10;Description automatically generated with low confidence">
            <a:extLst>
              <a:ext uri="{FF2B5EF4-FFF2-40B4-BE49-F238E27FC236}">
                <a16:creationId xmlns:a16="http://schemas.microsoft.com/office/drawing/2014/main" id="{40960389-C04D-4F0F-AA20-2D2CFD529DC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07767" y="2743206"/>
            <a:ext cx="3047999" cy="3047999"/>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2531" name="Text Box 3">
            <a:extLst>
              <a:ext uri="{FF2B5EF4-FFF2-40B4-BE49-F238E27FC236}">
                <a16:creationId xmlns:a16="http://schemas.microsoft.com/office/drawing/2014/main" id="{85FCF043-02DC-4ADE-8E62-DC7E8B425D64}"/>
              </a:ext>
            </a:extLst>
          </p:cNvPr>
          <p:cNvSpPr txBox="1">
            <a:spLocks noChangeArrowheads="1"/>
          </p:cNvSpPr>
          <p:nvPr/>
        </p:nvSpPr>
        <p:spPr bwMode="auto">
          <a:xfrm>
            <a:off x="6016343" y="2667006"/>
            <a:ext cx="5486687" cy="35051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fontScale="92500" lnSpcReduction="20000"/>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Introduction </a:t>
            </a:r>
          </a:p>
          <a:p>
            <a:pPr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Provisions of Services</a:t>
            </a:r>
          </a:p>
          <a:p>
            <a:pPr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 Definitions</a:t>
            </a:r>
          </a:p>
          <a:p>
            <a:pPr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 Mandatory Requirements</a:t>
            </a:r>
          </a:p>
          <a:p>
            <a:pPr lvl="1"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General Requirements</a:t>
            </a:r>
          </a:p>
          <a:p>
            <a:pPr lvl="1"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Notifying USPO/USPSO of defendant/person under supervision behavior</a:t>
            </a:r>
          </a:p>
          <a:p>
            <a:pPr lvl="1"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Staff Requirements and Restrictions</a:t>
            </a:r>
          </a:p>
          <a:p>
            <a:pPr lvl="1"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Facility Requirements</a:t>
            </a:r>
          </a:p>
          <a:p>
            <a:pPr lvl="1"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Local Services (if applicable)</a:t>
            </a:r>
          </a:p>
          <a:p>
            <a:pPr lvl="1" eaLnBrk="1" hangingPunct="1">
              <a:spcBef>
                <a:spcPct val="20000"/>
              </a:spcBef>
              <a:spcAft>
                <a:spcPts val="600"/>
              </a:spcAft>
              <a:buClr>
                <a:schemeClr val="accent1">
                  <a:lumMod val="75000"/>
                </a:schemeClr>
              </a:buClr>
              <a:buSzPct val="145000"/>
              <a:buFont typeface="Arial"/>
              <a:buChar char="•"/>
            </a:pPr>
            <a:r>
              <a:rPr lang="en-US" altLang="en-US" dirty="0">
                <a:solidFill>
                  <a:schemeClr val="tx1"/>
                </a:solidFill>
                <a:latin typeface="+mn-lt"/>
              </a:rPr>
              <a:t>“The vendor shall perform…”</a:t>
            </a:r>
          </a:p>
          <a:p>
            <a:pPr lvl="1" eaLnBrk="1" hangingPunct="1">
              <a:spcBef>
                <a:spcPct val="20000"/>
              </a:spcBef>
              <a:spcAft>
                <a:spcPts val="600"/>
              </a:spcAft>
              <a:buClr>
                <a:schemeClr val="accent1">
                  <a:lumMod val="75000"/>
                </a:schemeClr>
              </a:buClr>
              <a:buSzPct val="145000"/>
              <a:buFont typeface="Arial"/>
              <a:buChar char="•"/>
            </a:pPr>
            <a:endParaRPr lang="en-US" altLang="en-US" dirty="0">
              <a:solidFill>
                <a:schemeClr val="tx1"/>
              </a:solidFill>
              <a:latin typeface="+mn-lt"/>
            </a:endParaRPr>
          </a:p>
          <a:p>
            <a:pPr eaLnBrk="1" hangingPunct="1">
              <a:spcBef>
                <a:spcPct val="20000"/>
              </a:spcBef>
              <a:spcAft>
                <a:spcPts val="600"/>
              </a:spcAft>
              <a:buClr>
                <a:schemeClr val="accent1">
                  <a:lumMod val="75000"/>
                </a:schemeClr>
              </a:buClr>
              <a:buSzPct val="145000"/>
              <a:buFont typeface="Arial"/>
              <a:buChar char="•"/>
            </a:pPr>
            <a:endParaRPr lang="en-US" altLang="en-US" dirty="0">
              <a:solidFill>
                <a:schemeClr val="tx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8" name="Picture 17" descr="Text, letter&#10;&#10;Description automatically generated">
            <a:extLst>
              <a:ext uri="{FF2B5EF4-FFF2-40B4-BE49-F238E27FC236}">
                <a16:creationId xmlns:a16="http://schemas.microsoft.com/office/drawing/2014/main" id="{57D71CD1-E15B-4E1D-27BF-DE9D3DE1C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463" y="0"/>
            <a:ext cx="5991074" cy="6858000"/>
          </a:xfrm>
          <a:prstGeom prst="rect">
            <a:avLst/>
          </a:prstGeom>
        </p:spPr>
      </p:pic>
    </p:spTree>
    <p:extLst>
      <p:ext uri="{BB962C8B-B14F-4D97-AF65-F5344CB8AC3E}">
        <p14:creationId xmlns:p14="http://schemas.microsoft.com/office/powerpoint/2010/main" val="4106659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2f5b78c-4369-4093-b49a-fcfa4ee91c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EF2CCE14861F449739B1600942D476" ma:contentTypeVersion="12" ma:contentTypeDescription="Create a new document." ma:contentTypeScope="" ma:versionID="4fd2cf90d993c574302274f815a8eaf5">
  <xsd:schema xmlns:xsd="http://www.w3.org/2001/XMLSchema" xmlns:xs="http://www.w3.org/2001/XMLSchema" xmlns:p="http://schemas.microsoft.com/office/2006/metadata/properties" xmlns:ns3="4c637aef-26d7-4840-8ada-205a5b00df5c" xmlns:ns4="82f5b78c-4369-4093-b49a-fcfa4ee91cef" targetNamespace="http://schemas.microsoft.com/office/2006/metadata/properties" ma:root="true" ma:fieldsID="0808b2f22a5f04193190d2ecfc4e14de" ns3:_="" ns4:_="">
    <xsd:import namespace="4c637aef-26d7-4840-8ada-205a5b00df5c"/>
    <xsd:import namespace="82f5b78c-4369-4093-b49a-fcfa4ee91ce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AutoTags" minOccurs="0"/>
                <xsd:element ref="ns4:MediaServiceOCR" minOccurs="0"/>
                <xsd:element ref="ns4:MediaServiceGenerationTime" minOccurs="0"/>
                <xsd:element ref="ns4:MediaServiceEventHashCode"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37aef-26d7-4840-8ada-205a5b00df5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f5b78c-4369-4093-b49a-fcfa4ee91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7D99D7-5ED7-4AD7-88BD-E90F463BCEB3}">
  <ds:schemaRefs>
    <ds:schemaRef ds:uri="http://schemas.microsoft.com/sharepoint/v3/contenttype/forms"/>
  </ds:schemaRefs>
</ds:datastoreItem>
</file>

<file path=customXml/itemProps2.xml><?xml version="1.0" encoding="utf-8"?>
<ds:datastoreItem xmlns:ds="http://schemas.openxmlformats.org/officeDocument/2006/customXml" ds:itemID="{274D77EE-011C-419E-A720-A554C4AA746D}">
  <ds:schemaRef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4c637aef-26d7-4840-8ada-205a5b00df5c"/>
    <ds:schemaRef ds:uri="http://schemas.openxmlformats.org/package/2006/metadata/core-properties"/>
    <ds:schemaRef ds:uri="82f5b78c-4369-4093-b49a-fcfa4ee91cef"/>
    <ds:schemaRef ds:uri="http://purl.org/dc/dcmitype/"/>
  </ds:schemaRefs>
</ds:datastoreItem>
</file>

<file path=customXml/itemProps3.xml><?xml version="1.0" encoding="utf-8"?>
<ds:datastoreItem xmlns:ds="http://schemas.openxmlformats.org/officeDocument/2006/customXml" ds:itemID="{BA034033-949C-4DF4-93F0-FEAAE371F2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637aef-26d7-4840-8ada-205a5b00df5c"/>
    <ds:schemaRef ds:uri="82f5b78c-4369-4093-b49a-fcfa4ee91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15191</TotalTime>
  <Words>3043</Words>
  <Application>Microsoft Office PowerPoint</Application>
  <PresentationFormat>Widescreen</PresentationFormat>
  <Paragraphs>372</Paragraphs>
  <Slides>50</Slides>
  <Notes>40</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4" baseType="lpstr">
      <vt:lpstr>Aharoni</vt:lpstr>
      <vt:lpstr>Arial</vt:lpstr>
      <vt:lpstr>Calibri</vt:lpstr>
      <vt:lpstr>Century Gothic</vt:lpstr>
      <vt:lpstr>CenturyGothic</vt:lpstr>
      <vt:lpstr>Corbel</vt:lpstr>
      <vt:lpstr>Courier New</vt:lpstr>
      <vt:lpstr>Times New Roman</vt:lpstr>
      <vt:lpstr>Trebuchet MS</vt:lpstr>
      <vt:lpstr>Wingdings</vt:lpstr>
      <vt:lpstr>Wingdings 3</vt:lpstr>
      <vt:lpstr>Wingdings2</vt:lpstr>
      <vt:lpstr>Parallax</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District Court -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amd</dc:creator>
  <cp:lastModifiedBy>Tamika Baxley</cp:lastModifiedBy>
  <cp:revision>114</cp:revision>
  <cp:lastPrinted>2024-05-01T14:18:55Z</cp:lastPrinted>
  <dcterms:created xsi:type="dcterms:W3CDTF">2006-06-30T14:36:09Z</dcterms:created>
  <dcterms:modified xsi:type="dcterms:W3CDTF">2024-05-01T16:04:48Z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0x0101007BEF2CCE14861F449739B1600942D476</vt:lpwstr>
  </property>
</Properties>
</file>